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57" r:id="rId3"/>
    <p:sldId id="258" r:id="rId4"/>
    <p:sldId id="261" r:id="rId5"/>
    <p:sldId id="259" r:id="rId6"/>
    <p:sldId id="265" r:id="rId7"/>
    <p:sldId id="263" r:id="rId8"/>
    <p:sldId id="264"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922" autoAdjust="0"/>
  </p:normalViewPr>
  <p:slideViewPr>
    <p:cSldViewPr>
      <p:cViewPr varScale="1">
        <p:scale>
          <a:sx n="35" d="100"/>
          <a:sy n="35" d="100"/>
        </p:scale>
        <p:origin x="-23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BB5D1-F1FF-4039-A810-108C88126CAD}" type="datetimeFigureOut">
              <a:rPr lang="el-GR" smtClean="0"/>
              <a:t>6/5/2018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058E7-F420-4FBD-BF7D-4767820EBF90}" type="slidenum">
              <a:rPr lang="el-GR" smtClean="0"/>
              <a:t>‹#›</a:t>
            </a:fld>
            <a:endParaRPr lang="el-GR"/>
          </a:p>
        </p:txBody>
      </p:sp>
    </p:spTree>
    <p:extLst>
      <p:ext uri="{BB962C8B-B14F-4D97-AF65-F5344CB8AC3E}">
        <p14:creationId xmlns:p14="http://schemas.microsoft.com/office/powerpoint/2010/main" val="1577307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wikipedia.org/wiki/%CE%93%CE%BB%CF%85%CE%BA%CE%AF%CE%BD%CE%B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Πορφυρίνες</a:t>
            </a:r>
            <a:r>
              <a:rPr lang="el-GR" dirty="0" smtClean="0">
                <a:sym typeface="Wingdings" pitchFamily="2" charset="2"/>
              </a:rPr>
              <a:t> </a:t>
            </a:r>
            <a:r>
              <a:rPr lang="en-US" dirty="0" smtClean="0">
                <a:sym typeface="Wingdings" pitchFamily="2" charset="2"/>
              </a:rPr>
              <a:t>1)</a:t>
            </a:r>
            <a:r>
              <a:rPr lang="el-GR" dirty="0" smtClean="0">
                <a:sym typeface="Wingdings" pitchFamily="2" charset="2"/>
              </a:rPr>
              <a:t>εισαγωγή,</a:t>
            </a:r>
            <a:r>
              <a:rPr lang="el-GR" baseline="0" dirty="0" smtClean="0">
                <a:sym typeface="Wingdings" pitchFamily="2" charset="2"/>
              </a:rPr>
              <a:t> </a:t>
            </a:r>
            <a:r>
              <a:rPr lang="en-US" baseline="0" dirty="0" smtClean="0">
                <a:sym typeface="Wingdings" pitchFamily="2" charset="2"/>
              </a:rPr>
              <a:t>2)</a:t>
            </a:r>
            <a:r>
              <a:rPr lang="el-GR" baseline="0" dirty="0" smtClean="0">
                <a:sym typeface="Wingdings" pitchFamily="2" charset="2"/>
              </a:rPr>
              <a:t>τρόποι σύνθεσης (κυκλοποίηση κτλ), </a:t>
            </a:r>
            <a:r>
              <a:rPr lang="en-US" baseline="0" dirty="0" smtClean="0">
                <a:sym typeface="Wingdings" pitchFamily="2" charset="2"/>
              </a:rPr>
              <a:t>3)</a:t>
            </a:r>
            <a:r>
              <a:rPr lang="el-GR" baseline="0" dirty="0" smtClean="0">
                <a:sym typeface="Wingdings" pitchFamily="2" charset="2"/>
              </a:rPr>
              <a:t>ενδιαφέρον και λόγος μελέτης, </a:t>
            </a:r>
            <a:r>
              <a:rPr lang="el-GR" dirty="0" smtClean="0">
                <a:sym typeface="Wingdings" pitchFamily="2" charset="2"/>
              </a:rPr>
              <a:t>εφαρμογές απαρίθμηση</a:t>
            </a:r>
            <a:r>
              <a:rPr lang="en-US" dirty="0" smtClean="0">
                <a:sym typeface="Wingdings" pitchFamily="2" charset="2"/>
              </a:rPr>
              <a:t> (</a:t>
            </a:r>
            <a:r>
              <a:rPr lang="el-GR" dirty="0" smtClean="0">
                <a:sym typeface="Wingdings" pitchFamily="2" charset="2"/>
              </a:rPr>
              <a:t>αίμη), επιλογή για</a:t>
            </a:r>
            <a:r>
              <a:rPr lang="el-GR" baseline="0" dirty="0" smtClean="0">
                <a:sym typeface="Wingdings" pitchFamily="2" charset="2"/>
              </a:rPr>
              <a:t> ανάλυση 2-3 (</a:t>
            </a:r>
            <a:r>
              <a:rPr lang="en-US" baseline="0" dirty="0" smtClean="0">
                <a:sym typeface="Wingdings" pitchFamily="2" charset="2"/>
              </a:rPr>
              <a:t>4)</a:t>
            </a:r>
            <a:r>
              <a:rPr lang="el-GR" baseline="0" dirty="0" smtClean="0">
                <a:sym typeface="Wingdings" pitchFamily="2" charset="2"/>
              </a:rPr>
              <a:t>φωτοδυναμική θεραπεία, </a:t>
            </a:r>
            <a:r>
              <a:rPr lang="en-US" baseline="0" smtClean="0">
                <a:sym typeface="Wingdings" pitchFamily="2" charset="2"/>
              </a:rPr>
              <a:t>5)solar </a:t>
            </a:r>
            <a:r>
              <a:rPr lang="en-US" baseline="0" dirty="0" smtClean="0">
                <a:sym typeface="Wingdings" pitchFamily="2" charset="2"/>
              </a:rPr>
              <a:t>panels) </a:t>
            </a: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1</a:t>
            </a:fld>
            <a:endParaRPr lang="el-GR"/>
          </a:p>
        </p:txBody>
      </p:sp>
    </p:spTree>
    <p:extLst>
      <p:ext uri="{BB962C8B-B14F-4D97-AF65-F5344CB8AC3E}">
        <p14:creationId xmlns:p14="http://schemas.microsoft.com/office/powerpoint/2010/main" val="336119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i="1" dirty="0" smtClean="0"/>
              <a:t>Στην παραπάνω εικόνα</a:t>
            </a:r>
            <a:r>
              <a:rPr lang="el-GR" sz="1200" i="1" baseline="0" dirty="0" smtClean="0"/>
              <a:t> παρουσιάζεται ένα συνεχές σύστημα, όπου κατά την ημέρα φωτοβολταϊκά συστήματα με βάση την [πρφυρίνη, χρησιμοποιούνται για να καλύψουν άμεσα ενεργειακές ανάγκες. Παράλληλα, κάποια </a:t>
            </a:r>
            <a:r>
              <a:rPr lang="en-US" sz="1200" i="1" baseline="0" dirty="0" smtClean="0"/>
              <a:t>fuel cells, </a:t>
            </a:r>
            <a:r>
              <a:rPr lang="el-GR" sz="1200" i="1" baseline="0" dirty="0" smtClean="0"/>
              <a:t>αποθηκεύουν  χημικά ενέργεια σε υδρογόνο και οξυγόνο, μέσω διάσπασης νερού. Η χημική αποθήκευση ενέργειας είναι πιο εφικτή σε σχέση με τη χρήση μπαταριών καθώς έινια πιο αποδοτική αλλά και πιο ελεφριά. Στην συνέχεια το αποθηκευένο Υδρογόνο και οξυγόνο χρησιμοποιείτια απ΄΄ο τα </a:t>
            </a:r>
            <a:r>
              <a:rPr lang="en-US" sz="1200" i="1" baseline="0" dirty="0" smtClean="0"/>
              <a:t>fuel cells </a:t>
            </a:r>
            <a:r>
              <a:rPr lang="el-GR" sz="1200" i="1" baseline="0" dirty="0" smtClean="0"/>
              <a:t>κατά τη διαρκεία της νύχτας  ώστε να μην διακόπτεται  η παροχή ενέργειας.</a:t>
            </a:r>
          </a:p>
          <a:p>
            <a:pPr marL="171450" indent="-171450">
              <a:buFont typeface="Arial" pitchFamily="34" charset="0"/>
              <a:buChar char="•"/>
            </a:pPr>
            <a:r>
              <a:rPr lang="en-US" dirty="0" smtClean="0"/>
              <a:t>Photovoltaic coatings that gather light and emit electricity could be used to power your house or your vehicle</a:t>
            </a:r>
            <a:endParaRPr lang="el-GR" dirty="0" smtClean="0"/>
          </a:p>
          <a:p>
            <a:pPr marL="171450" indent="-171450" eaLnBrk="1" hangingPunct="1">
              <a:lnSpc>
                <a:spcPct val="90000"/>
              </a:lnSpc>
              <a:buFont typeface="Arial" pitchFamily="34" charset="0"/>
              <a:buChar char="•"/>
            </a:pPr>
            <a:r>
              <a:rPr lang="el-GR" sz="1200" dirty="0" smtClean="0"/>
              <a:t>Πορφυρίνες, ειδικά αυτές</a:t>
            </a:r>
            <a:r>
              <a:rPr lang="el-GR" sz="1200" baseline="0" dirty="0" smtClean="0"/>
              <a:t> οι οποίες΄φέρουν χειρικά κέντρα στην δομή τους, μπορούν να λάβουν μέρος σε αντιδράσεις και να παράγουν εξαιρετικά συγκεκριμένα προϊόντα. </a:t>
            </a:r>
          </a:p>
          <a:p>
            <a:pPr marL="171450" indent="-171450" eaLnBrk="1" hangingPunct="1">
              <a:lnSpc>
                <a:spcPct val="90000"/>
              </a:lnSpc>
              <a:buFont typeface="Arial" pitchFamily="34" charset="0"/>
              <a:buChar char="•"/>
            </a:pPr>
            <a:r>
              <a:rPr lang="en-US" sz="1200" dirty="0" smtClean="0"/>
              <a:t>Chiral centers are carbons atoms with four different groups attached to it.</a:t>
            </a:r>
          </a:p>
          <a:p>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10</a:t>
            </a:fld>
            <a:endParaRPr lang="el-GR"/>
          </a:p>
        </p:txBody>
      </p:sp>
    </p:spTree>
    <p:extLst>
      <p:ext uri="{BB962C8B-B14F-4D97-AF65-F5344CB8AC3E}">
        <p14:creationId xmlns:p14="http://schemas.microsoft.com/office/powerpoint/2010/main" val="6790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80000"/>
              </a:lnSpc>
              <a:buFont typeface="Arial" pitchFamily="34" charset="0"/>
              <a:buChar char="•"/>
            </a:pPr>
            <a:r>
              <a:rPr lang="el-GR" sz="1200" dirty="0" smtClean="0"/>
              <a:t>Ένα φωτοευαίσθητο φάρμακο</a:t>
            </a:r>
            <a:r>
              <a:rPr lang="el-GR" sz="1200" baseline="0" dirty="0" smtClean="0"/>
              <a:t> το οποίο έχει απορροφυθεί από καρκινικά κύτταρα, μπορεί να ενεργοποιηθεί από μια ακτίνα </a:t>
            </a:r>
            <a:r>
              <a:rPr lang="en-US" sz="1200" baseline="0" dirty="0" smtClean="0"/>
              <a:t>laser, </a:t>
            </a:r>
            <a:r>
              <a:rPr lang="el-GR" sz="1200" baseline="0" dirty="0" smtClean="0"/>
              <a:t>η οποία κατευθύνεται μέσω οπτικών ινών, ώστε στοχευμένα να καταστρέψει έναν όγκο. Τέτοια φάρμακα μπορούν να χρησιμοποιηθούν επίσης για την καταπολέμηση της ακμής. </a:t>
            </a:r>
          </a:p>
          <a:p>
            <a:pPr marL="171450" indent="-171450" eaLnBrk="1" hangingPunct="1">
              <a:lnSpc>
                <a:spcPct val="80000"/>
              </a:lnSpc>
              <a:buFont typeface="Arial" pitchFamily="34" charset="0"/>
              <a:buChar char="•"/>
            </a:pPr>
            <a:r>
              <a:rPr lang="el-GR" sz="1200" baseline="0" dirty="0" smtClean="0"/>
              <a:t>Στον παραπάνω πίνακα, βλέπουμε πως για διαφορετικά είδη καρκίνου όπως καρκίνος του πνεύμονα, του στομάχου μελάνωμα κ.α., οι πιθανοί ασθενείς στους οποίους μπορεί να εφαρμοστεί φωτοδυναμική θεραπεία είναι περίπου 164.500, ένας αριθμός αρκέτα μεγάλος ώστε να έχει νόημα η μελέτη και η περαίτέρω βελτίωση αυτής της τεχνικής. </a:t>
            </a:r>
            <a:endParaRPr lang="en-US" sz="1200" dirty="0" smtClean="0"/>
          </a:p>
          <a:p>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11</a:t>
            </a:fld>
            <a:endParaRPr lang="el-GR"/>
          </a:p>
        </p:txBody>
      </p:sp>
    </p:spTree>
    <p:extLst>
      <p:ext uri="{BB962C8B-B14F-4D97-AF65-F5344CB8AC3E}">
        <p14:creationId xmlns:p14="http://schemas.microsoft.com/office/powerpoint/2010/main" val="1483567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Έχουν δοκιμαστεί διάφορες προσεγγίσεις για την ΣΤΟΧΕΥΜΈΝΗ</a:t>
            </a:r>
            <a:r>
              <a:rPr lang="el-GR" baseline="0" dirty="0" smtClean="0"/>
              <a:t> </a:t>
            </a:r>
            <a:r>
              <a:rPr lang="el-GR" dirty="0" smtClean="0"/>
              <a:t>αντιμετώπισει</a:t>
            </a:r>
            <a:r>
              <a:rPr lang="el-GR" baseline="0" dirty="0" smtClean="0"/>
              <a:t> αυτού του είδους καρκίνου, με διαφορετικούς φορείς φαρμάκων. Η προσέγγιση αυτή γίνεται ώστε να υπάρχει στοχευμένη θεραπεία για μεγαλύτερη αποτελεσματικότητα αλλά και για μείωση τω παρενεργειών. Στο εργαστήριο δουλέψαμε με μεταλλικά νανοσωματίδια, και πιο συγκεκριμένα, νανοσωματίδια σιδήρου. </a:t>
            </a:r>
          </a:p>
          <a:p>
            <a:pPr marL="171450" indent="-171450">
              <a:buFont typeface="Arial" pitchFamily="34" charset="0"/>
              <a:buChar char="•"/>
            </a:pPr>
            <a:r>
              <a:rPr lang="el-GR" baseline="0" dirty="0" smtClean="0"/>
              <a:t>Λόγω της δομής και των ιδιοτήτων τους, αυτά τα νανοσωματίδια επιτρέπουν όχι μόνο την απλή μετφορά του φαρμάκου, αλλά την ακριβή στόχευση, την δυνατότητα παρακολούθησης των νανοσωματιδίων μέσα από τα φορτία τους αλλά αι τις μαγνητικές τους ιδιότητες κτλ. </a:t>
            </a:r>
          </a:p>
          <a:p>
            <a:pPr marL="171450" indent="-171450">
              <a:buFont typeface="Arial" pitchFamily="34" charset="0"/>
              <a:buChar char="•"/>
            </a:pPr>
            <a:r>
              <a:rPr lang="el-GR" baseline="0" dirty="0" smtClean="0"/>
              <a:t>Επίσης πέρα από φωτοδυναμική θεραπεία και χημοθεραπεία, μπορούν να κάνουν και φωτοθερμική θεραπεία.</a:t>
            </a: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13</a:t>
            </a:fld>
            <a:endParaRPr lang="el-GR"/>
          </a:p>
        </p:txBody>
      </p:sp>
    </p:spTree>
    <p:extLst>
      <p:ext uri="{BB962C8B-B14F-4D97-AF65-F5344CB8AC3E}">
        <p14:creationId xmlns:p14="http://schemas.microsoft.com/office/powerpoint/2010/main" val="103089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dirty="0" smtClean="0"/>
              <a:t>Επομένως,</a:t>
            </a:r>
            <a:r>
              <a:rPr lang="el-GR" baseline="0" dirty="0" smtClean="0"/>
              <a:t> όπως είδαμε, τα φωτοευαίσθητα μαγνητικά νανοσωματίδια φέρουν επάνω τους ειδικούς υποδοχείς που τα καθιστούν εξαιρετικά στοχευμένα, με ουσίες που φθορίζουν για καλύτερη απεικόνηση. Κατευθύνονται στον επιθυμητό ιστό, και με την χρήση φωτινής ενέργειας λοιπόν, απελευθερώνονται φωτοευαισθητοπιητές και φάρμακο για συνδιασμένη και ακόμα πιο αποτελεσματική  δράση.</a:t>
            </a:r>
          </a:p>
          <a:p>
            <a:pPr marL="171450" indent="-171450">
              <a:buFont typeface="Arial" pitchFamily="34" charset="0"/>
              <a:buChar char="•"/>
            </a:pPr>
            <a:endParaRPr lang="el-GR" baseline="0" dirty="0" smtClean="0"/>
          </a:p>
          <a:p>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14</a:t>
            </a:fld>
            <a:endParaRPr lang="el-GR"/>
          </a:p>
        </p:txBody>
      </p:sp>
    </p:spTree>
    <p:extLst>
      <p:ext uri="{BB962C8B-B14F-4D97-AF65-F5344CB8AC3E}">
        <p14:creationId xmlns:p14="http://schemas.microsoft.com/office/powerpoint/2010/main" val="64984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Το επόμενο βήμα που σχεδιάζεται είναι η είσοδος των νανοσωματιδίων, τα οποία φέρουν τα αντικαρκινικά</a:t>
            </a:r>
            <a:r>
              <a:rPr lang="el-GR" baseline="0" dirty="0" smtClean="0"/>
              <a:t> φάρμακα σε πορφυρίνες, για μεγαλύτερη ποσότητα και μεγαλύτερη σταθερότητα δέσμευσης. τα νανοσωματίδια με αλλαγές στο </a:t>
            </a:r>
            <a:r>
              <a:rPr lang="en-US" baseline="0" dirty="0" smtClean="0"/>
              <a:t>pH </a:t>
            </a:r>
            <a:r>
              <a:rPr lang="el-GR" baseline="0" dirty="0" smtClean="0"/>
              <a:t>απελευθέρωναν φάρμακα σε διαφορετικές χρονικές στιγμές.</a:t>
            </a:r>
          </a:p>
          <a:p>
            <a:pPr marL="171450" indent="-171450">
              <a:buFont typeface="Arial" pitchFamily="34" charset="0"/>
              <a:buChar char="•"/>
            </a:pPr>
            <a:r>
              <a:rPr lang="el-GR" dirty="0" smtClean="0"/>
              <a:t>Μια πολύ καινούργια μέθοδος, ακόμα σε</a:t>
            </a:r>
            <a:r>
              <a:rPr lang="el-GR" baseline="0" dirty="0" smtClean="0"/>
              <a:t> πειραματικό στάδιο, αδυναμία παρουσίασης ακόμα και ιδεών γι αυτόν τον λόγο. Υπάρχουν πολλά πράγματα που πρέπει να εξεταστούν, όπως η συμβίωση των ουσιών που φέρουν τα νανοσωματίδια  με τον πορφυρινικό δακτύλιο, πόσο στοχευμένη μπορεί να είναι καθώς αυξάνεται πολύ ο όγκος του φορέα και άλλα πολλά. </a:t>
            </a:r>
          </a:p>
          <a:p>
            <a:pPr marL="171450" indent="-171450">
              <a:buFont typeface="Arial" pitchFamily="34" charset="0"/>
              <a:buChar char="•"/>
            </a:pPr>
            <a:r>
              <a:rPr lang="el-GR" baseline="0" dirty="0" smtClean="0"/>
              <a:t>Αλλά με την συνεχείς μελέτη των συγκεκριμένων ουσιών, και τις όλο και περισσότερες διαθέσιμες πληροφορίες που έχουμε γι αυτές, τόσο προχωράει και βελτιώνεται η χρήση τους. Βλέπουμε ότι μια τέτοια εφαρμογή είναι σε ένα συγκεκριμένο είδος καρκίνου με ιδιαίτερη δυσκολία αναγνώρισης και αντιμετώπισης, το οποίο αντιμετωπίζεται αρκετά βάρβαρα με μστεκτομή.</a:t>
            </a: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15</a:t>
            </a:fld>
            <a:endParaRPr lang="el-GR"/>
          </a:p>
        </p:txBody>
      </p:sp>
    </p:spTree>
    <p:extLst>
      <p:ext uri="{BB962C8B-B14F-4D97-AF65-F5344CB8AC3E}">
        <p14:creationId xmlns:p14="http://schemas.microsoft.com/office/powerpoint/2010/main" val="304814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Σε αυτήν την παρουσίαση θα δούμε:</a:t>
            </a:r>
          </a:p>
        </p:txBody>
      </p:sp>
      <p:sp>
        <p:nvSpPr>
          <p:cNvPr id="4" name="Slide Number Placeholder 3"/>
          <p:cNvSpPr>
            <a:spLocks noGrp="1"/>
          </p:cNvSpPr>
          <p:nvPr>
            <p:ph type="sldNum" sz="quarter" idx="10"/>
          </p:nvPr>
        </p:nvSpPr>
        <p:spPr/>
        <p:txBody>
          <a:bodyPr/>
          <a:lstStyle/>
          <a:p>
            <a:fld id="{C10058E7-F420-4FBD-BF7D-4767820EBF90}" type="slidenum">
              <a:rPr lang="el-GR" smtClean="0"/>
              <a:t>2</a:t>
            </a:fld>
            <a:endParaRPr lang="el-GR"/>
          </a:p>
        </p:txBody>
      </p:sp>
    </p:spTree>
    <p:extLst>
      <p:ext uri="{BB962C8B-B14F-4D97-AF65-F5344CB8AC3E}">
        <p14:creationId xmlns:p14="http://schemas.microsoft.com/office/powerpoint/2010/main" val="339995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b="0" i="0" kern="1200" dirty="0" smtClean="0">
                <a:solidFill>
                  <a:schemeClr val="tx1"/>
                </a:solidFill>
                <a:effectLst/>
                <a:latin typeface="+mn-lt"/>
                <a:ea typeface="+mn-ea"/>
                <a:cs typeface="+mn-cs"/>
              </a:rPr>
              <a:t>Οι </a:t>
            </a:r>
            <a:r>
              <a:rPr lang="el-GR" sz="1200" b="1" i="0" kern="1200" dirty="0" smtClean="0">
                <a:solidFill>
                  <a:schemeClr val="tx1"/>
                </a:solidFill>
                <a:effectLst/>
                <a:latin typeface="+mn-lt"/>
                <a:ea typeface="+mn-ea"/>
                <a:cs typeface="+mn-cs"/>
              </a:rPr>
              <a:t>πορφυρίνες</a:t>
            </a:r>
            <a:r>
              <a:rPr lang="el-GR" sz="1200" b="0" i="0" kern="1200" dirty="0" smtClean="0">
                <a:solidFill>
                  <a:schemeClr val="tx1"/>
                </a:solidFill>
                <a:effectLst/>
                <a:latin typeface="+mn-lt"/>
                <a:ea typeface="+mn-ea"/>
                <a:cs typeface="+mn-cs"/>
              </a:rPr>
              <a:t> είναι ετεροκυκλικές ενώσεις, παράγωγα της πορφίνης.</a:t>
            </a:r>
            <a:r>
              <a:rPr lang="el-GR" dirty="0" smtClean="0"/>
              <a:t> Είναι αρωματικά</a:t>
            </a:r>
            <a:r>
              <a:rPr lang="el-GR" baseline="0" dirty="0" smtClean="0"/>
              <a:t> συστήματα 18 π- ηλεκτρονίων, και έχουν χρησιμοποιηθεί για τη μελέτη της μεταφοράς ηλεκτρονίων. </a:t>
            </a:r>
            <a:endParaRPr lang="el-GR" dirty="0" smtClean="0"/>
          </a:p>
          <a:p>
            <a:pPr marL="171450" indent="-171450">
              <a:buFont typeface="Arial" pitchFamily="34" charset="0"/>
              <a:buChar char="•"/>
            </a:pPr>
            <a:r>
              <a:rPr lang="en-US" sz="1200" b="0" i="0" kern="1200" baseline="0" dirty="0" smtClean="0">
                <a:solidFill>
                  <a:schemeClr val="tx1"/>
                </a:solidFill>
                <a:effectLst/>
                <a:latin typeface="+mn-lt"/>
                <a:ea typeface="+mn-ea"/>
                <a:cs typeface="+mn-cs"/>
              </a:rPr>
              <a:t> A</a:t>
            </a:r>
            <a:r>
              <a:rPr lang="el-GR" dirty="0" smtClean="0"/>
              <a:t>ποτελούνται από τέσσερις τροποποιημένες υπομονάδες πυρρόλης εξού και τετραπυρρολικά</a:t>
            </a:r>
            <a:r>
              <a:rPr lang="el-GR" baseline="0" dirty="0" smtClean="0"/>
              <a:t> συστήματα οι οποίες είναι </a:t>
            </a:r>
            <a:r>
              <a:rPr lang="el-GR" dirty="0" smtClean="0"/>
              <a:t>διασυνδεδεμένες στα α άτομα άνθρακα </a:t>
            </a:r>
            <a:r>
              <a:rPr lang="en-US" dirty="0" smtClean="0"/>
              <a:t>(</a:t>
            </a:r>
            <a:r>
              <a:rPr lang="el-GR" dirty="0" smtClean="0"/>
              <a:t>μέσω</a:t>
            </a:r>
            <a:r>
              <a:rPr lang="el-GR" baseline="0" dirty="0" smtClean="0"/>
              <a:t> μεθυνικών ανθράκων</a:t>
            </a:r>
            <a:r>
              <a:rPr lang="en-US" dirty="0" smtClean="0"/>
              <a:t>)</a:t>
            </a:r>
            <a:r>
              <a:rPr lang="el-GR" dirty="0" smtClean="0"/>
              <a:t>. Αυτό έχει σαν αποτέλεσμα το</a:t>
            </a:r>
            <a:r>
              <a:rPr lang="el-GR" baseline="0" dirty="0" smtClean="0"/>
              <a:t> </a:t>
            </a:r>
            <a:r>
              <a:rPr lang="el-GR" u="none" baseline="0" dirty="0" smtClean="0"/>
              <a:t>σχηματισμό ενός πορφυρινικού δακτυλίου.</a:t>
            </a:r>
            <a:r>
              <a:rPr lang="el-GR" u="none" dirty="0" smtClean="0"/>
              <a:t> </a:t>
            </a:r>
          </a:p>
          <a:p>
            <a:pPr marL="171450" indent="-171450">
              <a:buFont typeface="Arial" pitchFamily="34" charset="0"/>
              <a:buChar char="•"/>
            </a:pPr>
            <a:r>
              <a:rPr lang="el-GR" u="none" dirty="0" smtClean="0"/>
              <a:t>Με συνολικά 26 π-ηλεκτρόνια, από τα οποία 18 π-ηλεκτρόνια σχηματίζουν ένα επίπεδο στην επιφάνεια του δακτυλίου, με αποτέλεσμα η δομή να περιγράφεται συχνά ως αρωματική. </a:t>
            </a:r>
          </a:p>
          <a:p>
            <a:pPr marL="171450" indent="-171450">
              <a:buFont typeface="Arial" pitchFamily="34" charset="0"/>
              <a:buChar char="•"/>
            </a:pPr>
            <a:r>
              <a:rPr lang="el-GR" u="none" baseline="0" dirty="0" smtClean="0"/>
              <a:t>Οι μεγαλύτερη ηλεκτρονιακή πυκνότητα εντοπίζεται στις </a:t>
            </a:r>
            <a:r>
              <a:rPr lang="en-US" u="none" baseline="0" dirty="0" err="1" smtClean="0"/>
              <a:t>meso</a:t>
            </a:r>
            <a:r>
              <a:rPr lang="en-US" u="none" baseline="0" dirty="0" smtClean="0"/>
              <a:t> </a:t>
            </a:r>
            <a:r>
              <a:rPr lang="el-GR" u="none" baseline="0" dirty="0" smtClean="0"/>
              <a:t>θέσεις, πράγμα που τις καθιστά και πιο δραστικές. </a:t>
            </a:r>
            <a:endParaRPr lang="el-GR" u="none" baseline="0" dirty="0" smtClean="0"/>
          </a:p>
          <a:p>
            <a:r>
              <a:rPr lang="el-GR" dirty="0" smtClean="0"/>
              <a:t>Στα 4 Ν τα οποία έχουν αρωματικό χαρακτήρα υπάρχει η δυνατότητα συναρμογής μέταλλων </a:t>
            </a:r>
            <a:r>
              <a:rPr lang="en-US" dirty="0" smtClean="0"/>
              <a:t>Fe, Co, Ni, Mg</a:t>
            </a:r>
            <a:endParaRPr lang="el-GR" dirty="0" smtClean="0"/>
          </a:p>
          <a:p>
            <a:endParaRPr lang="el-GR" u="sng" dirty="0" smtClean="0"/>
          </a:p>
          <a:p>
            <a:r>
              <a:rPr lang="el-GR" u="sng" dirty="0" smtClean="0"/>
              <a:t>Η μητρική πορφυρίνη είναι πορφίνη. Οι υποκατεστημένες πορφίνες ονομάζονται πορφυρίνες. </a:t>
            </a:r>
            <a:r>
              <a:rPr lang="el-GR" dirty="0" smtClean="0"/>
              <a:t>Ένα αποτέλεσμα του μεγάλου συζευγμένου συστήματος είναι ότι οι πορφυρίνες τυπικά απορροφούν έντονα στην ορατή περιοχή του ηλεκτρομαγνητικού φάσματος, δηλαδή έχουν βαθύ χρώμα. </a:t>
            </a:r>
          </a:p>
          <a:p>
            <a:r>
              <a:rPr lang="el-GR" dirty="0" smtClean="0"/>
              <a:t>Μία από τις πιο γνωστές οικογένειες συμπλοκών πορφυρίνης είναι η αιμή, η χρωστική ουσία σε ερυθρά αιμοσφαίρια, ένας συμπαράγοντας της πρωτεΐνης αιμοσφαιρίνη</a:t>
            </a:r>
          </a:p>
          <a:p>
            <a:pPr marL="171450" indent="-171450">
              <a:buFont typeface="Arial" pitchFamily="34" charset="0"/>
              <a:buChar char="•"/>
            </a:pP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3</a:t>
            </a:fld>
            <a:endParaRPr lang="el-GR"/>
          </a:p>
        </p:txBody>
      </p:sp>
    </p:spTree>
    <p:extLst>
      <p:ext uri="{BB962C8B-B14F-4D97-AF65-F5344CB8AC3E}">
        <p14:creationId xmlns:p14="http://schemas.microsoft.com/office/powerpoint/2010/main" val="77372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dirty="0" smtClean="0"/>
              <a:t>Με αλλαγή των</a:t>
            </a:r>
            <a:r>
              <a:rPr lang="el-GR" baseline="0" dirty="0" smtClean="0"/>
              <a:t> υποκαταστατών που είναι συνδεδεμένοι στην πορφυρίνη, η πορφυρίνη λαμβάνει νέα χαρακτηριστηκά.</a:t>
            </a:r>
          </a:p>
          <a:p>
            <a:pPr marL="171450" indent="-171450">
              <a:buFont typeface="Arial" pitchFamily="34" charset="0"/>
              <a:buChar char="•"/>
            </a:pPr>
            <a:r>
              <a:rPr lang="el-GR" baseline="0" dirty="0" smtClean="0"/>
              <a:t>Αρχικά ένα μέταλλο μπορεί να προσαρμοστεί στο κέντρο του δακτυλίου, συνδεδεμένο με τα 4 άζωτα</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b="0" dirty="0" smtClean="0"/>
              <a:t>Οι </a:t>
            </a:r>
            <a:r>
              <a:rPr lang="el-GR" b="0" dirty="0" smtClean="0">
                <a:solidFill>
                  <a:srgbClr val="FF0000"/>
                </a:solidFill>
              </a:rPr>
              <a:t>meso </a:t>
            </a:r>
            <a:r>
              <a:rPr lang="el-GR" b="0" dirty="0" smtClean="0"/>
              <a:t>θέσεις έχουν </a:t>
            </a:r>
            <a:r>
              <a:rPr lang="el-GR" b="0" dirty="0" smtClean="0">
                <a:solidFill>
                  <a:srgbClr val="FF0000"/>
                </a:solidFill>
              </a:rPr>
              <a:t>μεγαλύτερη ηλεκτρονιακή πυκνότητα</a:t>
            </a:r>
            <a:r>
              <a:rPr lang="el-GR" b="0" dirty="0" smtClean="0"/>
              <a:t>, συνεπώς είναι περισσότερο </a:t>
            </a:r>
            <a:r>
              <a:rPr lang="el-GR" b="0" dirty="0" smtClean="0">
                <a:solidFill>
                  <a:srgbClr val="FF0000"/>
                </a:solidFill>
              </a:rPr>
              <a:t>δραστικέ</a:t>
            </a:r>
            <a:r>
              <a:rPr lang="el-GR" b="0" dirty="0" smtClean="0"/>
              <a:t>ς.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b="0" dirty="0" smtClean="0"/>
              <a:t>Ωστόσο σε περίπτωση που οι meso θέσεις είναι κατειλημμένες, </a:t>
            </a:r>
            <a:r>
              <a:rPr lang="el-GR" b="0" dirty="0" smtClean="0">
                <a:solidFill>
                  <a:srgbClr val="FF0000"/>
                </a:solidFill>
              </a:rPr>
              <a:t>οι 6 β θέσεις </a:t>
            </a:r>
            <a:r>
              <a:rPr lang="el-GR" b="0" dirty="0" smtClean="0"/>
              <a:t>μπορούν να συμμετέχουν σε ηλεκτρονιόφιλες αντιδράσεις.</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b="0" dirty="0" smtClean="0"/>
              <a:t>Τέλος</a:t>
            </a:r>
            <a:r>
              <a:rPr lang="el-GR" b="0" baseline="0" dirty="0" smtClean="0"/>
              <a:t> μπορεί να υπάρξει συνδιασμός αυ΄των των υποκαταστάσεων</a:t>
            </a:r>
            <a:endParaRPr lang="el-GR"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Sp2 </a:t>
            </a:r>
            <a:r>
              <a:rPr lang="el-GR" b="0" dirty="0" smtClean="0"/>
              <a:t>υβριδισμός</a:t>
            </a:r>
            <a:r>
              <a:rPr lang="el-GR" b="0" baseline="0" dirty="0" smtClean="0"/>
              <a:t> του Ν, όπου υπάρχει σχηματισμός σ δεσμού με 2 άτομα άνθρακα και ένα Η. Το μονήρες ζεύγος των </a:t>
            </a:r>
            <a:r>
              <a:rPr lang="en-US" b="0" baseline="0" dirty="0" smtClean="0"/>
              <a:t>e </a:t>
            </a:r>
            <a:r>
              <a:rPr lang="el-GR" b="0" baseline="0" dirty="0" smtClean="0"/>
              <a:t>καταλαμβάνει το </a:t>
            </a:r>
            <a:r>
              <a:rPr lang="en-US" b="0" baseline="0" dirty="0" smtClean="0"/>
              <a:t>p </a:t>
            </a:r>
            <a:r>
              <a:rPr lang="el-GR" b="0" baseline="0" dirty="0" smtClean="0"/>
              <a:t>τροχιακό που βρίσκεται κάθετο στον πορφυρινικό δακτύλιο. Αν το Ν δεν έχει Η, τότε </a:t>
            </a:r>
            <a:endParaRPr lang="el-GR" b="0" dirty="0" smtClean="0"/>
          </a:p>
          <a:p>
            <a:pPr marL="171450" indent="-171450">
              <a:buFont typeface="Arial" pitchFamily="34" charset="0"/>
              <a:buChar char="•"/>
            </a:pPr>
            <a:endParaRPr lang="el-GR" b="0" dirty="0"/>
          </a:p>
        </p:txBody>
      </p:sp>
      <p:sp>
        <p:nvSpPr>
          <p:cNvPr id="4" name="Slide Number Placeholder 3"/>
          <p:cNvSpPr>
            <a:spLocks noGrp="1"/>
          </p:cNvSpPr>
          <p:nvPr>
            <p:ph type="sldNum" sz="quarter" idx="10"/>
          </p:nvPr>
        </p:nvSpPr>
        <p:spPr/>
        <p:txBody>
          <a:bodyPr/>
          <a:lstStyle/>
          <a:p>
            <a:fld id="{C10058E7-F420-4FBD-BF7D-4767820EBF90}" type="slidenum">
              <a:rPr lang="el-GR" smtClean="0"/>
              <a:t>4</a:t>
            </a:fld>
            <a:endParaRPr lang="el-GR"/>
          </a:p>
        </p:txBody>
      </p:sp>
    </p:spTree>
    <p:extLst>
      <p:ext uri="{BB962C8B-B14F-4D97-AF65-F5344CB8AC3E}">
        <p14:creationId xmlns:p14="http://schemas.microsoft.com/office/powerpoint/2010/main" val="3911235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dirty="0" smtClean="0"/>
              <a:t>Να μην ξεχνάμε ότι η πορφυρίνη</a:t>
            </a:r>
            <a:r>
              <a:rPr lang="el-GR" baseline="0" dirty="0" smtClean="0"/>
              <a:t> είναι ένα φυσικ΄΄ο προϊόν, </a:t>
            </a:r>
            <a:r>
              <a:rPr lang="el-GR" dirty="0" smtClean="0"/>
              <a:t>Οι πορφυρίνες είναι κύρια συστατικά κάθε κυττάρου καθώς παίζουν σημαντικό</a:t>
            </a:r>
            <a:r>
              <a:rPr lang="el-GR" baseline="0" dirty="0" smtClean="0"/>
              <a:t> ρόλο</a:t>
            </a:r>
            <a:r>
              <a:rPr lang="el-GR" dirty="0" smtClean="0"/>
              <a:t> σε διαδικασίες μεταφοράς ηλεκτρονίων σε ενζυμικά</a:t>
            </a:r>
            <a:r>
              <a:rPr lang="el-GR" baseline="0" dirty="0" smtClean="0"/>
              <a:t> συστήματα. Στον ανθρώπινο οργανισμό εντοπίζονται 3 πορφυρίνες. Η πρωτοπορφυρίνη, η ουροπορφιρίνη και η κοπροπορφυρίνη. Αυτές είναι οι μόνες οι οποίες παρουσιάζουν κλινικό ενδιαφέρον, καθώς </a:t>
            </a:r>
            <a:r>
              <a:rPr lang="el-GR" sz="1200" b="0" i="0" kern="1200" dirty="0" smtClean="0">
                <a:solidFill>
                  <a:schemeClr val="tx1"/>
                </a:solidFill>
                <a:effectLst/>
                <a:latin typeface="+mn-lt"/>
                <a:ea typeface="+mn-ea"/>
                <a:cs typeface="+mn-cs"/>
              </a:rPr>
              <a:t>σημαντικές ποσότητες κοπροπορφυρινών βρίσκονται στα ούρα και κάτι</a:t>
            </a:r>
            <a:r>
              <a:rPr lang="el-GR" sz="1200" b="0" i="0" kern="1200" baseline="0" dirty="0" smtClean="0">
                <a:solidFill>
                  <a:schemeClr val="tx1"/>
                </a:solidFill>
                <a:effectLst/>
                <a:latin typeface="+mn-lt"/>
                <a:ea typeface="+mn-ea"/>
                <a:cs typeface="+mn-cs"/>
              </a:rPr>
              <a:t> τέτοιο μπορεί να σημαίνει </a:t>
            </a:r>
            <a:r>
              <a:rPr lang="el-GR" sz="1200" b="0" i="0" kern="1200" dirty="0" smtClean="0">
                <a:solidFill>
                  <a:schemeClr val="tx1"/>
                </a:solidFill>
                <a:effectLst/>
                <a:latin typeface="+mn-lt"/>
                <a:ea typeface="+mn-ea"/>
                <a:cs typeface="+mn-cs"/>
              </a:rPr>
              <a:t>σοβαρή ηπατίτιδα, δηλητηρίαση με μόλυβδο,</a:t>
            </a:r>
            <a:r>
              <a:rPr lang="el-GR" sz="1200" b="0" i="0" kern="1200" baseline="0" dirty="0" smtClean="0">
                <a:solidFill>
                  <a:schemeClr val="tx1"/>
                </a:solidFill>
                <a:effectLst/>
                <a:latin typeface="+mn-lt"/>
                <a:ea typeface="+mn-ea"/>
                <a:cs typeface="+mn-cs"/>
              </a:rPr>
              <a:t> </a:t>
            </a:r>
            <a:r>
              <a:rPr lang="el-GR" sz="1200" b="0" i="0" kern="1200" dirty="0" smtClean="0">
                <a:solidFill>
                  <a:schemeClr val="tx1"/>
                </a:solidFill>
                <a:effectLst/>
                <a:latin typeface="+mn-lt"/>
                <a:ea typeface="+mn-ea"/>
                <a:cs typeface="+mn-cs"/>
              </a:rPr>
              <a:t>κίρρωση του ήπατος κτλ.</a:t>
            </a:r>
            <a:endParaRPr lang="el-GR" dirty="0" smtClean="0"/>
          </a:p>
        </p:txBody>
      </p:sp>
      <p:sp>
        <p:nvSpPr>
          <p:cNvPr id="4" name="Slide Number Placeholder 3"/>
          <p:cNvSpPr>
            <a:spLocks noGrp="1"/>
          </p:cNvSpPr>
          <p:nvPr>
            <p:ph type="sldNum" sz="quarter" idx="10"/>
          </p:nvPr>
        </p:nvSpPr>
        <p:spPr/>
        <p:txBody>
          <a:bodyPr/>
          <a:lstStyle/>
          <a:p>
            <a:fld id="{C10058E7-F420-4FBD-BF7D-4767820EBF90}" type="slidenum">
              <a:rPr lang="el-GR" smtClean="0"/>
              <a:t>5</a:t>
            </a:fld>
            <a:endParaRPr lang="el-GR"/>
          </a:p>
        </p:txBody>
      </p:sp>
    </p:spTree>
    <p:extLst>
      <p:ext uri="{BB962C8B-B14F-4D97-AF65-F5344CB8AC3E}">
        <p14:creationId xmlns:p14="http://schemas.microsoft.com/office/powerpoint/2010/main" val="178111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dirty="0" smtClean="0"/>
              <a:t>Οι πορφυρίνες</a:t>
            </a:r>
            <a:r>
              <a:rPr lang="el-GR" baseline="0" dirty="0" smtClean="0"/>
              <a:t> που αναφέραμε παραπάνω λαμβάνουν μέρος στη βιοσύνθεση της αίμης, η οποία χρησιμοποιείται από πρωτεϊνικά συστήματα του ανθρώπινου οργανισμού όπως η αιμοσφαιρίνη, η μυοσφαιρίνη και το κυττόχρωμα </a:t>
            </a:r>
            <a:r>
              <a:rPr lang="en-US" baseline="0" dirty="0" smtClean="0"/>
              <a:t>C. </a:t>
            </a:r>
            <a:r>
              <a:rPr lang="el-GR" dirty="0" smtClean="0"/>
              <a:t>Όλες</a:t>
            </a:r>
            <a:r>
              <a:rPr lang="el-GR" baseline="0" dirty="0" smtClean="0"/>
              <a:t> αυτές οι πρωτεΐνες περιέχουν αίμη, και όλες αυτές είναι αναγκαίες στους οργανισμούς.</a:t>
            </a:r>
          </a:p>
          <a:p>
            <a:pPr marL="171450" indent="-171450">
              <a:buFont typeface="Arial" pitchFamily="34" charset="0"/>
              <a:buChar char="•"/>
            </a:pPr>
            <a:r>
              <a:rPr lang="el-GR" baseline="0" dirty="0" smtClean="0"/>
              <a:t>Αιμοσφαιρίνη: απαραίτητη για τη μετάβαση από την αναερόβιο ζωή στην αερόβια. Τετραμερές που αποτελείται από 2α και 2β αλυσίδες.</a:t>
            </a:r>
          </a:p>
          <a:p>
            <a:pPr marL="171450" indent="-171450">
              <a:buFont typeface="Arial" pitchFamily="34" charset="0"/>
              <a:buChar char="•"/>
            </a:pPr>
            <a:r>
              <a:rPr lang="el-GR" baseline="0" dirty="0" smtClean="0"/>
              <a:t>Μυοσφαιρίνη: η πρωτεΐνη με την οποία το οξυγόνο μεταφέρεται στους γραμμωτούς μυες. Είναι μονομερές σε αντίθεση με την αιμοσφαιρίνη που είναι τετραμερές.</a:t>
            </a:r>
          </a:p>
          <a:p>
            <a:pPr marL="171450" indent="-171450">
              <a:buFont typeface="Arial" pitchFamily="34" charset="0"/>
              <a:buChar char="•"/>
            </a:pPr>
            <a:r>
              <a:rPr lang="el-GR" baseline="0" dirty="0" smtClean="0"/>
              <a:t>Κυτοχρώματα: ενώσεις της αιματίνης που συμμετέχουν σε αλυσίδες μεταφοράς </a:t>
            </a:r>
            <a:r>
              <a:rPr lang="en-US" baseline="0" dirty="0" smtClean="0"/>
              <a:t>e </a:t>
            </a:r>
            <a:r>
              <a:rPr lang="el-GR" baseline="0" dirty="0" smtClean="0"/>
              <a:t>στα μιτοχόνδρια</a:t>
            </a:r>
            <a:r>
              <a:rPr lang="en-US" baseline="0" dirty="0" smtClean="0"/>
              <a:t> </a:t>
            </a:r>
            <a:r>
              <a:rPr lang="el-GR" baseline="0" dirty="0" smtClean="0"/>
              <a:t>μέσω του κύκλου του </a:t>
            </a:r>
            <a:r>
              <a:rPr lang="en-US" baseline="0" dirty="0" smtClean="0"/>
              <a:t>Krebs</a:t>
            </a:r>
            <a:r>
              <a:rPr lang="el-GR" baseline="0" dirty="0" smtClean="0"/>
              <a:t>. </a:t>
            </a:r>
            <a:r>
              <a:rPr lang="el-GR" sz="1200" b="0" i="0" kern="1200" dirty="0" smtClean="0">
                <a:solidFill>
                  <a:schemeClr val="tx1"/>
                </a:solidFill>
                <a:effectLst/>
                <a:latin typeface="+mn-lt"/>
                <a:ea typeface="+mn-ea"/>
                <a:cs typeface="+mn-cs"/>
              </a:rPr>
              <a:t> περιορίζεται σε αντιστρεπτές αντιδράσεις οξείδωσης και αναγωγής του ιόντος σιδήρου τους</a:t>
            </a:r>
            <a:r>
              <a:rPr lang="el-GR" sz="1200" b="0" i="0" kern="1200" baseline="0" dirty="0" smtClean="0">
                <a:solidFill>
                  <a:schemeClr val="tx1"/>
                </a:solidFill>
                <a:effectLst/>
                <a:latin typeface="+mn-lt"/>
                <a:ea typeface="+mn-ea"/>
                <a:cs typeface="+mn-cs"/>
              </a:rPr>
              <a:t> (</a:t>
            </a:r>
            <a:r>
              <a:rPr lang="el-GR" sz="1200" b="0" i="0" kern="1200" dirty="0" smtClean="0">
                <a:solidFill>
                  <a:schemeClr val="tx1"/>
                </a:solidFill>
                <a:effectLst/>
                <a:latin typeface="+mn-lt"/>
                <a:ea typeface="+mn-ea"/>
                <a:cs typeface="+mn-cs"/>
              </a:rPr>
              <a:t>οξειδωτική φωσφορυλίωση</a:t>
            </a:r>
            <a:r>
              <a:rPr lang="el-GR"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l-GR" sz="1200" b="0" i="0" kern="1200" dirty="0" smtClean="0">
                <a:solidFill>
                  <a:schemeClr val="tx1"/>
                </a:solidFill>
                <a:effectLst/>
                <a:latin typeface="+mn-lt"/>
                <a:ea typeface="+mn-ea"/>
                <a:cs typeface="+mn-cs"/>
              </a:rPr>
              <a:t>Διαιρούνται σε τρεις ομάδες, ανάλογα με το μήκος κύματος της ακτινοβ</a:t>
            </a:r>
            <a:r>
              <a:rPr lang="en-US" sz="1200" b="0" i="0" kern="1200" dirty="0" smtClean="0">
                <a:solidFill>
                  <a:schemeClr val="tx1"/>
                </a:solidFill>
                <a:effectLst/>
                <a:latin typeface="+mn-lt"/>
                <a:ea typeface="+mn-ea"/>
                <a:cs typeface="+mn-cs"/>
              </a:rPr>
              <a:t>o</a:t>
            </a:r>
            <a:r>
              <a:rPr lang="el-GR" sz="1200" b="0" i="0" kern="1200" dirty="0" smtClean="0">
                <a:solidFill>
                  <a:schemeClr val="tx1"/>
                </a:solidFill>
                <a:effectLst/>
                <a:latin typeface="+mn-lt"/>
                <a:ea typeface="+mn-ea"/>
                <a:cs typeface="+mn-cs"/>
              </a:rPr>
              <a:t>λίας που απορροφούν, οι οποίες ονομάζονταικ. -α, -b και -c</a:t>
            </a: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6</a:t>
            </a:fld>
            <a:endParaRPr lang="el-GR"/>
          </a:p>
        </p:txBody>
      </p:sp>
    </p:spTree>
    <p:extLst>
      <p:ext uri="{BB962C8B-B14F-4D97-AF65-F5344CB8AC3E}">
        <p14:creationId xmlns:p14="http://schemas.microsoft.com/office/powerpoint/2010/main" val="223705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dirty="0" smtClean="0"/>
              <a:t>Στα</a:t>
            </a:r>
            <a:r>
              <a:rPr lang="el-GR" baseline="0" dirty="0" smtClean="0"/>
              <a:t> φυτά και σε φωτοσυνθετικούς οργανισμούς, η πορφυρίνη η οποία εντοπίζεται είναι η</a:t>
            </a:r>
            <a:r>
              <a:rPr lang="el-GR" dirty="0" smtClean="0"/>
              <a:t> χλωροφύλλη. </a:t>
            </a:r>
            <a:r>
              <a:rPr lang="el-GR" baseline="0" dirty="0" smtClean="0"/>
              <a:t> Την συναντάμε </a:t>
            </a:r>
            <a:r>
              <a:rPr lang="el-GR" dirty="0" smtClean="0"/>
              <a:t>στους χλωροπλάστες των πράσινων φυτών, και είναι η</a:t>
            </a:r>
            <a:r>
              <a:rPr lang="el-GR" baseline="0" dirty="0" smtClean="0"/>
              <a:t> ουσία που τους δίνει το πράσινό τους χρώμα.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dirty="0" smtClean="0"/>
              <a:t>Φωτοσυνθετικά κέντρα τόσο για τα φυτά όσο και για βακτηριακούς φωτοσυνθετικούς  μικροοργανισμούς.</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dirty="0" smtClean="0"/>
              <a:t>Επομένως οι πορφυρίνες</a:t>
            </a:r>
            <a:r>
              <a:rPr lang="el-GR" baseline="0" dirty="0" smtClean="0"/>
              <a:t> είναι άμεσσα συνδεδεμένες με τη φωτοσύνθεση</a:t>
            </a:r>
            <a:endParaRPr lang="el-GR" dirty="0" smtClean="0"/>
          </a:p>
          <a:p>
            <a:pPr marL="171450" indent="-171450">
              <a:buFont typeface="Arial" pitchFamily="34" charset="0"/>
              <a:buChar char="•"/>
            </a:pP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7</a:t>
            </a:fld>
            <a:endParaRPr lang="el-GR"/>
          </a:p>
        </p:txBody>
      </p:sp>
    </p:spTree>
    <p:extLst>
      <p:ext uri="{BB962C8B-B14F-4D97-AF65-F5344CB8AC3E}">
        <p14:creationId xmlns:p14="http://schemas.microsoft.com/office/powerpoint/2010/main" val="384778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σύνθεση</a:t>
            </a:r>
            <a:r>
              <a:rPr lang="el-GR" baseline="0" dirty="0" smtClean="0"/>
              <a:t> των πορφυρινών πραγματοποιείται ξεκινόντας από μια αλδεϋδη και ένα πυρόλιο,</a:t>
            </a:r>
            <a:r>
              <a:rPr lang="el-GR" dirty="0" smtClean="0"/>
              <a:t> πραγματοποιόντας</a:t>
            </a:r>
            <a:r>
              <a:rPr lang="el-GR" baseline="0" dirty="0" smtClean="0"/>
              <a:t> </a:t>
            </a:r>
            <a:r>
              <a:rPr lang="el-GR" dirty="0" smtClean="0"/>
              <a:t>ηλεκτρόνιοφιλη υποκατάσταση στο πυρόλιο υπό όξινο περιβάλλον.</a:t>
            </a:r>
            <a:r>
              <a:rPr lang="el-GR" baseline="0" dirty="0" smtClean="0"/>
              <a:t> </a:t>
            </a:r>
            <a:r>
              <a:rPr lang="el-GR" dirty="0" smtClean="0"/>
              <a:t>Το τελευταίο βήμα είναι μια αντίδραση οξείδωσης. Λαμβάνεται ένα επίπεδο σύστημα με ισχυρή επικάλυψη (π αλληλεπίδραση μεταξύ π τροχιακών), και με ελεύθερη κυκλοφορία ηλεκτρονίων. Το προϊόν που προκύπτει</a:t>
            </a:r>
            <a:r>
              <a:rPr lang="el-GR" baseline="0" dirty="0" smtClean="0"/>
              <a:t> έχει σκούρο μπλε χρώμα. Επίσης αξίζει να σημειωθεί ότι δύο άζωτα έχουν ένα ζεύγος ηλεκτρονίων το οποίο το προσφέρουν στην πορφυρίνη ώστε να μπορέσει να συζευκτεί με κάποιο μέταλλο στο κέντρο της. </a:t>
            </a:r>
          </a:p>
          <a:p>
            <a:r>
              <a:rPr lang="el-GR" baseline="0" dirty="0" smtClean="0"/>
              <a:t>Μια πιο απλουστευμένη μορφή της αντίδρασης είναι αυτή:</a:t>
            </a:r>
          </a:p>
          <a:p>
            <a:pPr marL="0" indent="0">
              <a:buFont typeface="Arial" pitchFamily="34" charset="0"/>
              <a:buNone/>
            </a:pP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8</a:t>
            </a:fld>
            <a:endParaRPr lang="el-GR"/>
          </a:p>
        </p:txBody>
      </p:sp>
    </p:spTree>
    <p:extLst>
      <p:ext uri="{BB962C8B-B14F-4D97-AF65-F5344CB8AC3E}">
        <p14:creationId xmlns:p14="http://schemas.microsoft.com/office/powerpoint/2010/main" val="382598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l-GR" sz="1200" b="0" i="0" kern="1200" dirty="0" smtClean="0">
                <a:solidFill>
                  <a:schemeClr val="tx1"/>
                </a:solidFill>
                <a:effectLst/>
                <a:latin typeface="+mn-lt"/>
                <a:ea typeface="+mn-ea"/>
                <a:cs typeface="+mn-cs"/>
              </a:rPr>
              <a:t>Τώρα,</a:t>
            </a:r>
            <a:r>
              <a:rPr lang="el-GR" sz="1200" b="0" i="0" kern="1200" baseline="0" dirty="0" smtClean="0">
                <a:solidFill>
                  <a:schemeClr val="tx1"/>
                </a:solidFill>
                <a:effectLst/>
                <a:latin typeface="+mn-lt"/>
                <a:ea typeface="+mn-ea"/>
                <a:cs typeface="+mn-cs"/>
              </a:rPr>
              <a:t> το μεταβολικό μονοπάτι το οποίο ακολουθείται για τη βιουνθεση της πορφυρίνης παρουσιάζεται παραπάνω. </a:t>
            </a:r>
            <a:r>
              <a:rPr lang="el-GR" sz="1200" b="0" i="0" kern="1200" dirty="0" smtClean="0">
                <a:solidFill>
                  <a:schemeClr val="tx1"/>
                </a:solidFill>
                <a:effectLst/>
                <a:latin typeface="+mn-lt"/>
                <a:ea typeface="+mn-ea"/>
                <a:cs typeface="+mn-cs"/>
              </a:rPr>
              <a:t>Οι κυριότεροι τόποι σύνθεσης της πορφυρίνης είναι το ήπαρ και ο ερυθρός μυελός των οστών.</a:t>
            </a:r>
          </a:p>
          <a:p>
            <a:pPr marL="171450" indent="-171450">
              <a:buFont typeface="Arial" pitchFamily="34" charset="0"/>
              <a:buChar char="•"/>
            </a:pPr>
            <a:r>
              <a:rPr lang="el-GR" sz="1200" b="0" i="0" kern="1200" dirty="0" smtClean="0">
                <a:solidFill>
                  <a:schemeClr val="tx1"/>
                </a:solidFill>
                <a:effectLst/>
                <a:latin typeface="+mn-lt"/>
                <a:ea typeface="+mn-ea"/>
                <a:cs typeface="+mn-cs"/>
              </a:rPr>
              <a:t>Η σύνθεση είναι μια πολύπλοκη διαδικασία, η οποία ελέγχεται από το πρώτο βήμα, δηλαδή τη συνένωση της γλυκίνης με το ηλεκτρυλο- </a:t>
            </a:r>
            <a:r>
              <a:rPr lang="en-US" sz="1200" b="0" i="0" kern="1200" dirty="0" smtClean="0">
                <a:solidFill>
                  <a:schemeClr val="tx1"/>
                </a:solidFill>
                <a:effectLst/>
                <a:latin typeface="+mn-lt"/>
                <a:ea typeface="+mn-ea"/>
                <a:cs typeface="+mn-cs"/>
              </a:rPr>
              <a:t>CoA.</a:t>
            </a:r>
            <a:r>
              <a:rPr lang="en-US" sz="1200" b="0" i="0" kern="1200" baseline="0" dirty="0" smtClean="0">
                <a:solidFill>
                  <a:schemeClr val="tx1"/>
                </a:solidFill>
                <a:effectLst/>
                <a:latin typeface="+mn-lt"/>
                <a:ea typeface="+mn-ea"/>
                <a:cs typeface="+mn-cs"/>
              </a:rPr>
              <a:t> </a:t>
            </a:r>
            <a:r>
              <a:rPr lang="el-GR" sz="1200" b="0" i="0" kern="1200" baseline="0" dirty="0" smtClean="0">
                <a:solidFill>
                  <a:schemeClr val="tx1"/>
                </a:solidFill>
                <a:effectLst/>
                <a:latin typeface="+mn-lt"/>
                <a:ea typeface="+mn-ea"/>
                <a:cs typeface="+mn-cs"/>
              </a:rPr>
              <a:t>Στο τελευταίο στάδιο, η</a:t>
            </a:r>
            <a:r>
              <a:rPr lang="el-GR" sz="1200" b="0" i="0" kern="1200" dirty="0" smtClean="0">
                <a:solidFill>
                  <a:schemeClr val="tx1"/>
                </a:solidFill>
                <a:effectLst/>
                <a:latin typeface="+mn-lt"/>
                <a:ea typeface="+mn-ea"/>
                <a:cs typeface="+mn-cs"/>
              </a:rPr>
              <a:t> πρωτοπορφυρίνη ΙΧα, συνδέεται με σίδηρο για να σχηματίσει την αίμη</a:t>
            </a:r>
          </a:p>
          <a:p>
            <a:pPr marL="171450" indent="-171450">
              <a:buFont typeface="Arial" pitchFamily="34" charset="0"/>
              <a:buChar char="•"/>
            </a:pPr>
            <a:endParaRPr lang="el-GR" sz="1200" b="0" i="0" kern="1200" dirty="0" smtClean="0">
              <a:solidFill>
                <a:schemeClr val="tx1"/>
              </a:solidFill>
              <a:effectLst/>
              <a:latin typeface="+mn-lt"/>
              <a:ea typeface="+mn-ea"/>
              <a:cs typeface="+mn-cs"/>
            </a:endParaRPr>
          </a:p>
          <a:p>
            <a:pPr marL="171450" indent="-171450">
              <a:buFont typeface="Arial" pitchFamily="34" charset="0"/>
              <a:buChar char="•"/>
            </a:pPr>
            <a:endParaRPr lang="el-GR" sz="1200" b="0" i="0" kern="1200" dirty="0" smtClean="0">
              <a:solidFill>
                <a:schemeClr val="tx1"/>
              </a:solidFill>
              <a:effectLst/>
              <a:latin typeface="+mn-lt"/>
              <a:ea typeface="+mn-ea"/>
              <a:cs typeface="+mn-cs"/>
            </a:endParaRPr>
          </a:p>
          <a:p>
            <a:pPr marL="171450" indent="-171450">
              <a:buFont typeface="Arial" pitchFamily="34" charset="0"/>
              <a:buChar char="•"/>
            </a:pPr>
            <a:endParaRPr lang="el-GR" sz="1200" b="0" i="0" kern="1200" dirty="0" smtClean="0">
              <a:solidFill>
                <a:schemeClr val="tx1"/>
              </a:solidFill>
              <a:effectLst/>
              <a:latin typeface="+mn-lt"/>
              <a:ea typeface="+mn-ea"/>
              <a:cs typeface="+mn-cs"/>
            </a:endParaRPr>
          </a:p>
          <a:p>
            <a:pPr marL="171450" indent="-171450">
              <a:buFont typeface="Arial" pitchFamily="34" charset="0"/>
              <a:buChar char="•"/>
            </a:pPr>
            <a:r>
              <a:rPr lang="el-GR" sz="1200" b="0" i="0" kern="1200" dirty="0" smtClean="0">
                <a:solidFill>
                  <a:schemeClr val="tx1"/>
                </a:solidFill>
                <a:effectLst/>
                <a:latin typeface="+mn-lt"/>
                <a:ea typeface="+mn-ea"/>
                <a:cs typeface="+mn-cs"/>
              </a:rPr>
              <a:t>Η πρωτοπορφυρίνη ΙΧα, η οποία συνδέεται με σίδηρο για να σχηματίσει την αίμη, είναι το τελικό προϊόν μιας σειράς πολύπλοκων αντιδράσεων. Το πρώτο βήμα που είναι και μοναδικό σε αυτή την οδό, είναι η συνένωση </a:t>
            </a:r>
            <a:r>
              <a:rPr lang="el-GR" sz="1200" b="0" i="0" u="none" strike="noStrike" kern="1200" dirty="0" smtClean="0">
                <a:solidFill>
                  <a:schemeClr val="tx1"/>
                </a:solidFill>
                <a:effectLst/>
                <a:latin typeface="+mn-lt"/>
                <a:ea typeface="+mn-ea"/>
                <a:cs typeface="+mn-cs"/>
                <a:hlinkClick r:id="rId3" tooltip="Γλυκίνη"/>
              </a:rPr>
              <a:t>γλυκίνης</a:t>
            </a:r>
            <a:r>
              <a:rPr lang="el-GR" sz="1200" b="0" i="0" kern="1200" dirty="0" smtClean="0">
                <a:solidFill>
                  <a:schemeClr val="tx1"/>
                </a:solidFill>
                <a:effectLst/>
                <a:latin typeface="+mn-lt"/>
                <a:ea typeface="+mn-ea"/>
                <a:cs typeface="+mn-cs"/>
              </a:rPr>
              <a:t> με ηλεκτρυλο-CoA για να σχηματίσουν δ-αμινολεβουλινικό οξύ (ALA), μια αντίδραση που καταλύεται από την ALA-συνθετάση. Δύο μόρια ALA συνενώνονται για να σχηματίσουν πορφοχολινογόνο (PBG), σε μια αντίδραση που καταλύεται από την PBG συνθετάση (γνωστή και ως ALA-αφυδατάση). Οι πρώτες πορφυρίνες (επακριβώς: πορφυρινογόνα) σχηματίζονται όταν τέσσερα μόρια του PBG συμπυκνώνονται μαζί. Το αρχικό προϊόν αυτής της αντίδρασης που καταλύεται από την υδροξυ-μεθυλοχολανο-συνθετάση (PBG-απαμινάση), είναι η υδροξυμεθυλοχολάνη. Με την παρουσία της συν-συνθετάσης του ουροπορφυρινογόνου ΙΙΙ, αυτή μετατρέπεται σε ουροπορφυρινογόνο III. Απουσία αυτού του ενζύμου, η υδροξυμεθυλοχολάνη μετατρέπεται μη ενζυμικά σε ουροπορφυρινογόνο Ι. Μια σειρά ενζυμικά καταλυόμενων αντιδράσεων διαμέσου ισομερών της σειράς ΙΙΙ οδηγεί στο σχηματισμό της πρωτοπορφυρίνης ΙΧα. Η αίμη σχηματίζεται όταν ο σίδηρος ενσωματωθεί στο μόριο, σε μια αντίδραση που καταλύεται από τη σιδηροχηλατάση. Τα πορφυρινογόνα είναι μη σταθερά και οξειδώνονται στις αντίστοιχές τους πορφυρίνες, όταν εκκρίνονται στα κόπρανα και στα ούρα. Τα πορφυρινογόνα και τα πρόδρομα της πορφυρίνης είναι άχρωμα. Οι πορφυρίνες είναι έντονα ερυθρές και φθορίζουσες. Οι κυριότεροι τόποι σύνθεσης της πορφυρίνης είναι το ήπαρ και ο ερυθρός μυελός των οστών. </a:t>
            </a:r>
            <a:r>
              <a:rPr lang="el-GR" sz="1200" b="1" i="0" kern="1200" dirty="0" smtClean="0">
                <a:solidFill>
                  <a:srgbClr val="FFFF00"/>
                </a:solidFill>
                <a:effectLst/>
                <a:latin typeface="+mn-lt"/>
                <a:ea typeface="+mn-ea"/>
                <a:cs typeface="+mn-cs"/>
              </a:rPr>
              <a:t>Το ρυθμοκαθοριστικό βήμα σε αυτή την αλληλουχία των αντιδράσεων είναι το πρώτο</a:t>
            </a:r>
            <a:r>
              <a:rPr lang="el-GR" sz="1200" b="0" i="0" kern="1200" dirty="0" smtClean="0">
                <a:solidFill>
                  <a:schemeClr val="tx1"/>
                </a:solidFill>
                <a:effectLst/>
                <a:latin typeface="+mn-lt"/>
                <a:ea typeface="+mn-ea"/>
                <a:cs typeface="+mn-cs"/>
              </a:rPr>
              <a:t>, η κατάλυση από την ALA-συνθετάση, η οποία είναι ευαίσθητη σε αναδραστική αναστολή από το τελικό προϊόν, την αίμη</a:t>
            </a:r>
            <a:endParaRPr lang="el-GR" dirty="0"/>
          </a:p>
        </p:txBody>
      </p:sp>
      <p:sp>
        <p:nvSpPr>
          <p:cNvPr id="4" name="Slide Number Placeholder 3"/>
          <p:cNvSpPr>
            <a:spLocks noGrp="1"/>
          </p:cNvSpPr>
          <p:nvPr>
            <p:ph type="sldNum" sz="quarter" idx="10"/>
          </p:nvPr>
        </p:nvSpPr>
        <p:spPr/>
        <p:txBody>
          <a:bodyPr/>
          <a:lstStyle/>
          <a:p>
            <a:fld id="{C10058E7-F420-4FBD-BF7D-4767820EBF90}" type="slidenum">
              <a:rPr lang="el-GR" smtClean="0"/>
              <a:t>9</a:t>
            </a:fld>
            <a:endParaRPr lang="el-GR"/>
          </a:p>
        </p:txBody>
      </p:sp>
    </p:spTree>
    <p:extLst>
      <p:ext uri="{BB962C8B-B14F-4D97-AF65-F5344CB8AC3E}">
        <p14:creationId xmlns:p14="http://schemas.microsoft.com/office/powerpoint/2010/main" val="428687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A577C4C-1482-4D03-AE20-A0357B679BC8}" type="datetimeFigureOut">
              <a:rPr lang="el-GR" smtClean="0"/>
              <a:t>6/5/2018</a:t>
            </a:fld>
            <a:endParaRPr lang="el-G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461EDCD-C95F-4001-9CAE-8B5719C74D05}" type="slidenum">
              <a:rPr lang="el-GR" smtClean="0"/>
              <a:t>‹#›</a:t>
            </a:fld>
            <a:endParaRPr lang="el-G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l-G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577C4C-1482-4D03-AE20-A0357B679BC8}" type="datetimeFigureOut">
              <a:rPr lang="el-GR" smtClean="0"/>
              <a:t>6/5/2018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461EDCD-C95F-4001-9CAE-8B5719C74D0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77C4C-1482-4D03-AE20-A0357B679BC8}" type="datetimeFigureOut">
              <a:rPr lang="el-GR" smtClean="0"/>
              <a:t>6/5/2018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461EDCD-C95F-4001-9CAE-8B5719C74D0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77C4C-1482-4D03-AE20-A0357B679BC8}" type="datetimeFigureOut">
              <a:rPr lang="el-GR" smtClean="0"/>
              <a:t>6/5/2018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461EDCD-C95F-4001-9CAE-8B5719C74D05}" type="slidenum">
              <a:rPr lang="el-GR" smtClean="0"/>
              <a:t>‹#›</a:t>
            </a:fld>
            <a:endParaRPr lang="el-G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A577C4C-1482-4D03-AE20-A0357B679BC8}" type="datetimeFigureOut">
              <a:rPr lang="el-GR" smtClean="0"/>
              <a:t>6/5/2018</a:t>
            </a:fld>
            <a:endParaRPr lang="el-G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461EDCD-C95F-4001-9CAE-8B5719C74D05}" type="slidenum">
              <a:rPr lang="el-GR" smtClean="0"/>
              <a:t>‹#›</a:t>
            </a:fld>
            <a:endParaRPr lang="el-G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l-G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77C4C-1482-4D03-AE20-A0357B679BC8}" type="datetimeFigureOut">
              <a:rPr lang="el-GR" smtClean="0"/>
              <a:t>6/5/2018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461EDCD-C95F-4001-9CAE-8B5719C74D05}" type="slidenum">
              <a:rPr lang="el-GR" smtClean="0"/>
              <a:t>‹#›</a:t>
            </a:fld>
            <a:endParaRPr lang="el-G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77C4C-1482-4D03-AE20-A0357B679BC8}" type="datetimeFigureOut">
              <a:rPr lang="el-GR" smtClean="0"/>
              <a:t>6/5/2018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461EDCD-C95F-4001-9CAE-8B5719C74D05}" type="slidenum">
              <a:rPr lang="el-GR" smtClean="0"/>
              <a:t>‹#›</a:t>
            </a:fld>
            <a:endParaRPr lang="el-GR"/>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577C4C-1482-4D03-AE20-A0357B679BC8}" type="datetimeFigureOut">
              <a:rPr lang="el-GR" smtClean="0"/>
              <a:t>6/5/2018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461EDCD-C95F-4001-9CAE-8B5719C74D05}" type="slidenum">
              <a:rPr lang="el-GR" smtClean="0"/>
              <a:t>‹#›</a:t>
            </a:fld>
            <a:endParaRPr lang="el-G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A577C4C-1482-4D03-AE20-A0357B679BC8}" type="datetimeFigureOut">
              <a:rPr lang="el-GR" smtClean="0"/>
              <a:t>6/5/2018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461EDCD-C95F-4001-9CAE-8B5719C74D0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7C4C-1482-4D03-AE20-A0357B679BC8}" type="datetimeFigureOut">
              <a:rPr lang="el-GR" smtClean="0"/>
              <a:t>6/5/2018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461EDCD-C95F-4001-9CAE-8B5719C74D05}" type="slidenum">
              <a:rPr lang="el-GR" smtClean="0"/>
              <a:t>‹#›</a:t>
            </a:fld>
            <a:endParaRPr lang="el-G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77C4C-1482-4D03-AE20-A0357B679BC8}" type="datetimeFigureOut">
              <a:rPr lang="el-GR" smtClean="0"/>
              <a:t>6/5/2018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461EDCD-C95F-4001-9CAE-8B5719C74D05}" type="slidenum">
              <a:rPr lang="el-GR" smtClean="0"/>
              <a:t>‹#›</a:t>
            </a:fld>
            <a:endParaRPr lang="el-G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1A577C4C-1482-4D03-AE20-A0357B679BC8}" type="datetimeFigureOut">
              <a:rPr lang="el-GR" smtClean="0"/>
              <a:t>6/5/2018</a:t>
            </a:fld>
            <a:endParaRPr lang="el-G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l-G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461EDCD-C95F-4001-9CAE-8B5719C74D05}"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3" Type="http://schemas.openxmlformats.org/officeDocument/2006/relationships/notesSlide" Target="../notesSlides/notesSlide4.xml"/><Relationship Id="rId7" Type="http://schemas.openxmlformats.org/officeDocument/2006/relationships/image" Target="../media/image5.wmf"/><Relationship Id="rId12"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oleObject" Target="../embeddings/oleObject8.bin"/><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ΔΟΜΗ ΚΑΙ ΕΦΑΡΜΟΓΕΣ</a:t>
            </a:r>
            <a:endParaRPr lang="el-GR" dirty="0"/>
          </a:p>
        </p:txBody>
      </p:sp>
      <p:sp>
        <p:nvSpPr>
          <p:cNvPr id="2" name="Title 1"/>
          <p:cNvSpPr>
            <a:spLocks noGrp="1"/>
          </p:cNvSpPr>
          <p:nvPr>
            <p:ph type="title"/>
          </p:nvPr>
        </p:nvSpPr>
        <p:spPr/>
        <p:txBody>
          <a:bodyPr/>
          <a:lstStyle/>
          <a:p>
            <a:r>
              <a:rPr lang="el-GR" dirty="0" smtClean="0"/>
              <a:t>ΠορΦΥΡΊΝΕΣ</a:t>
            </a:r>
            <a:endParaRPr lang="el-GR" dirty="0"/>
          </a:p>
        </p:txBody>
      </p:sp>
      <p:pic>
        <p:nvPicPr>
          <p:cNvPr id="4" name="Picture 3" descr="semin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1680086" cy="1680086"/>
          </a:xfrm>
          <a:prstGeom prst="rect">
            <a:avLst/>
          </a:prstGeom>
        </p:spPr>
      </p:pic>
      <p:sp>
        <p:nvSpPr>
          <p:cNvPr id="5" name="Rectangle 4"/>
          <p:cNvSpPr/>
          <p:nvPr/>
        </p:nvSpPr>
        <p:spPr>
          <a:xfrm>
            <a:off x="323528" y="5949280"/>
            <a:ext cx="4572000" cy="646331"/>
          </a:xfrm>
          <a:prstGeom prst="rect">
            <a:avLst/>
          </a:prstGeom>
        </p:spPr>
        <p:txBody>
          <a:bodyPr>
            <a:spAutoFit/>
          </a:bodyPr>
          <a:lstStyle/>
          <a:p>
            <a:pPr algn="ctr"/>
            <a:r>
              <a:rPr lang="el-GR" dirty="0"/>
              <a:t>Παναγιώτης Κελεφιώτης Στρατηδάκης</a:t>
            </a:r>
          </a:p>
          <a:p>
            <a:pPr algn="ctr"/>
            <a:r>
              <a:rPr lang="el-GR" dirty="0"/>
              <a:t>Υπερμοριακή Χημεία</a:t>
            </a:r>
          </a:p>
        </p:txBody>
      </p:sp>
    </p:spTree>
    <p:extLst>
      <p:ext uri="{BB962C8B-B14F-4D97-AF65-F5344CB8AC3E}">
        <p14:creationId xmlns:p14="http://schemas.microsoft.com/office/powerpoint/2010/main" val="175708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t>Φωτοβολταϊκά που περιέχουν πορφυρίνες και αγώγιμα πολυμερή</a:t>
            </a:r>
          </a:p>
          <a:p>
            <a:r>
              <a:rPr lang="el-GR" dirty="0" smtClean="0"/>
              <a:t>Επιλεκτικοί καταλύτες</a:t>
            </a:r>
          </a:p>
        </p:txBody>
      </p:sp>
      <p:sp>
        <p:nvSpPr>
          <p:cNvPr id="2" name="Title 1"/>
          <p:cNvSpPr>
            <a:spLocks noGrp="1"/>
          </p:cNvSpPr>
          <p:nvPr>
            <p:ph type="title"/>
          </p:nvPr>
        </p:nvSpPr>
        <p:spPr/>
        <p:txBody>
          <a:bodyPr/>
          <a:lstStyle/>
          <a:p>
            <a:r>
              <a:rPr lang="el-GR" dirty="0" smtClean="0"/>
              <a:t>ΕφαρμογέΣ </a:t>
            </a:r>
            <a:endParaRPr lang="el-GR"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96974" y="2996952"/>
            <a:ext cx="8091488" cy="3200400"/>
          </a:xfrm>
          <a:prstGeom prst="rect">
            <a:avLst/>
          </a:prstGeom>
        </p:spPr>
      </p:pic>
    </p:spTree>
    <p:extLst>
      <p:ext uri="{BB962C8B-B14F-4D97-AF65-F5344CB8AC3E}">
        <p14:creationId xmlns:p14="http://schemas.microsoft.com/office/powerpoint/2010/main" val="82574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l-GR" dirty="0" smtClean="0"/>
              <a:t>Οι πορφυρίνες χρησιμοποιούνται συχνά ως ενώσεις που αποροφούν το φως, οι οποίες ενεργοποιούνται από φωτόνια, και στη συνέχεια αντιδρούν με τα κύτταρα, με τον επιθυμητό τρόπο.</a:t>
            </a:r>
            <a:endParaRPr lang="el-GR" dirty="0"/>
          </a:p>
        </p:txBody>
      </p:sp>
      <p:sp>
        <p:nvSpPr>
          <p:cNvPr id="5" name="Content Placeholder 4"/>
          <p:cNvSpPr>
            <a:spLocks noGrp="1"/>
          </p:cNvSpPr>
          <p:nvPr>
            <p:ph sz="half" idx="2"/>
          </p:nvPr>
        </p:nvSpPr>
        <p:spPr/>
        <p:txBody>
          <a:bodyPr/>
          <a:lstStyle/>
          <a:p>
            <a:endParaRPr lang="el-GR"/>
          </a:p>
        </p:txBody>
      </p:sp>
      <p:sp>
        <p:nvSpPr>
          <p:cNvPr id="2" name="Title 1"/>
          <p:cNvSpPr>
            <a:spLocks noGrp="1"/>
          </p:cNvSpPr>
          <p:nvPr>
            <p:ph type="title"/>
          </p:nvPr>
        </p:nvSpPr>
        <p:spPr/>
        <p:txBody>
          <a:bodyPr/>
          <a:lstStyle/>
          <a:p>
            <a:r>
              <a:rPr lang="en-US" dirty="0"/>
              <a:t>Photodynamic Therapy</a:t>
            </a:r>
            <a:endParaRPr lang="el-GR" dirty="0"/>
          </a:p>
        </p:txBody>
      </p:sp>
      <p:pic>
        <p:nvPicPr>
          <p:cNvPr id="4" name="Picture 5" descr="http://photochembgsu.com/assets/images/Photodynamic-therap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947" y="1904999"/>
            <a:ext cx="2947453" cy="432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44118"/>
            <a:ext cx="83058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25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l-GR" sz="2000" dirty="0" smtClean="0"/>
              <a:t>Ο καρκίνος του μαστού είναι η πιο συχνή μορφή καρκίνου στις γυναίκες. Αφορά περίπου το 16%  όλων των περιπτώσεων καρκίνου στις γυναίκες </a:t>
            </a:r>
            <a:r>
              <a:rPr lang="el-GR" sz="2000" dirty="0"/>
              <a:t>παγκοσμίος. Το 2012, αποτελούσε το 25,2% των καρκίνων που διαγνώστηκαν στις γυναίκες, καθιστώντας το το πιο κοινό καρκίνο των γυναικών</a:t>
            </a:r>
            <a:r>
              <a:rPr lang="el-GR" sz="2000" dirty="0" smtClean="0"/>
              <a:t>.</a:t>
            </a:r>
          </a:p>
          <a:p>
            <a:r>
              <a:rPr lang="el-GR" sz="2000" dirty="0"/>
              <a:t>Ο τριπλά αρνητικός καρκίνος του μαστού (TNBC), όπως ορίζεται από την απουσία υποδοχέα οιστρογόνου, υποδοχέα προγεστερόνης και έκφρασης του ανθρώπινου επιδερμικού αυξητικού παράγοντα 2, είναι μια πρόκληση ασθένειας με την φτωχότερη πρόγνωση όλων των υποτύπων καρκίνου του μαστού. Είναι σημαντικό ότι σήμερα δεν υπάρχουν γνωστοί μοριακοί στόχοι για αυτήν την υποομάδα ασθενών.</a:t>
            </a:r>
          </a:p>
          <a:p>
            <a:pPr marL="0" indent="0">
              <a:buNone/>
            </a:pPr>
            <a:r>
              <a:rPr lang="el-GR" sz="2000" dirty="0"/>
              <a:t/>
            </a:r>
            <a:br>
              <a:rPr lang="el-GR" sz="2000" dirty="0"/>
            </a:br>
            <a:endParaRPr lang="el-GR" sz="2000" dirty="0"/>
          </a:p>
        </p:txBody>
      </p:sp>
      <p:sp>
        <p:nvSpPr>
          <p:cNvPr id="2" name="Title 1"/>
          <p:cNvSpPr>
            <a:spLocks noGrp="1"/>
          </p:cNvSpPr>
          <p:nvPr>
            <p:ph type="title"/>
          </p:nvPr>
        </p:nvSpPr>
        <p:spPr/>
        <p:txBody>
          <a:bodyPr>
            <a:normAutofit/>
          </a:bodyPr>
          <a:lstStyle/>
          <a:p>
            <a:r>
              <a:rPr lang="el-GR" dirty="0" smtClean="0"/>
              <a:t>Θεραπεία στον καρκίνο του μαστού</a:t>
            </a:r>
            <a:endParaRPr lang="el-GR" dirty="0"/>
          </a:p>
        </p:txBody>
      </p:sp>
      <p:pic>
        <p:nvPicPr>
          <p:cNvPr id="4" name="Picture 3" descr="C:\Users\Enrico\Desktop\Postdoc Marie-Curie Oslo Scientia Fellows\Breast cancer images\breast cancer.jpg"/>
          <p:cNvPicPr>
            <a:picLocks noChangeAspect="1" noChangeArrowheads="1"/>
          </p:cNvPicPr>
          <p:nvPr/>
        </p:nvPicPr>
        <p:blipFill>
          <a:blip r:embed="rId2" cstate="print"/>
          <a:srcRect/>
          <a:stretch>
            <a:fillRect/>
          </a:stretch>
        </p:blipFill>
        <p:spPr bwMode="auto">
          <a:xfrm>
            <a:off x="957716" y="5085184"/>
            <a:ext cx="2802670" cy="1512274"/>
          </a:xfrm>
          <a:prstGeom prst="rect">
            <a:avLst/>
          </a:prstGeom>
          <a:noFill/>
        </p:spPr>
      </p:pic>
      <p:pic>
        <p:nvPicPr>
          <p:cNvPr id="5" name="Picture 4" descr="C:\Users\Enrico\Desktop\Postdoc Marie-Curie Oslo Scientia Fellows\Breast cancer images\breast cancer-2.jpg"/>
          <p:cNvPicPr>
            <a:picLocks noChangeAspect="1" noChangeArrowheads="1"/>
          </p:cNvPicPr>
          <p:nvPr/>
        </p:nvPicPr>
        <p:blipFill>
          <a:blip r:embed="rId3" cstate="print"/>
          <a:srcRect/>
          <a:stretch>
            <a:fillRect/>
          </a:stretch>
        </p:blipFill>
        <p:spPr bwMode="auto">
          <a:xfrm>
            <a:off x="5957342" y="5090976"/>
            <a:ext cx="1906992" cy="1525594"/>
          </a:xfrm>
          <a:prstGeom prst="rect">
            <a:avLst/>
          </a:prstGeom>
          <a:noFill/>
        </p:spPr>
      </p:pic>
    </p:spTree>
    <p:extLst>
      <p:ext uri="{BB962C8B-B14F-4D97-AF65-F5344CB8AC3E}">
        <p14:creationId xmlns:p14="http://schemas.microsoft.com/office/powerpoint/2010/main" val="3197115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Enrico\Desktop\Nanoinnovation Got Talent\Breast cancer and nanomedicine.tif"/>
          <p:cNvPicPr>
            <a:picLocks noGrp="1"/>
          </p:cNvPicPr>
          <p:nvPr>
            <p:ph idx="1"/>
          </p:nvPr>
        </p:nvPicPr>
        <p:blipFill>
          <a:blip r:embed="rId3" cstate="print"/>
          <a:stretch>
            <a:fillRect/>
          </a:stretch>
        </p:blipFill>
        <p:spPr bwMode="auto">
          <a:xfrm>
            <a:off x="1907704" y="1844824"/>
            <a:ext cx="5638239" cy="4406900"/>
          </a:xfrm>
          <a:prstGeom prst="rect">
            <a:avLst/>
          </a:prstGeom>
          <a:noFill/>
        </p:spPr>
      </p:pic>
      <p:sp>
        <p:nvSpPr>
          <p:cNvPr id="2" name="Title 1"/>
          <p:cNvSpPr>
            <a:spLocks noGrp="1"/>
          </p:cNvSpPr>
          <p:nvPr>
            <p:ph type="title"/>
          </p:nvPr>
        </p:nvSpPr>
        <p:spPr/>
        <p:txBody>
          <a:bodyPr/>
          <a:lstStyle/>
          <a:p>
            <a:r>
              <a:rPr lang="el-GR" dirty="0" smtClean="0"/>
              <a:t>Τρόποι αντιμετώπισης</a:t>
            </a:r>
            <a:endParaRPr lang="el-GR" dirty="0"/>
          </a:p>
        </p:txBody>
      </p:sp>
      <p:sp>
        <p:nvSpPr>
          <p:cNvPr id="5" name="Left Arrow 4"/>
          <p:cNvSpPr/>
          <p:nvPr/>
        </p:nvSpPr>
        <p:spPr>
          <a:xfrm rot="2561324">
            <a:off x="6310184" y="3126443"/>
            <a:ext cx="631731" cy="2679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pic>
        <p:nvPicPr>
          <p:cNvPr id="6" name="Picture 2" descr="C:\Users\Enrico\Desktop\Postdoc Marie-Curie Oslo Scientia Fellows\New chapter book Nano Elsevier\Chapter nanotheranostics\Final figures\Figure3.tif"/>
          <p:cNvPicPr>
            <a:picLocks noChangeAspect="1" noChangeArrowheads="1"/>
          </p:cNvPicPr>
          <p:nvPr/>
        </p:nvPicPr>
        <p:blipFill>
          <a:blip r:embed="rId4" cstate="print"/>
          <a:srcRect/>
          <a:stretch>
            <a:fillRect/>
          </a:stretch>
        </p:blipFill>
        <p:spPr bwMode="auto">
          <a:xfrm>
            <a:off x="467542" y="1700808"/>
            <a:ext cx="8114525" cy="4972030"/>
          </a:xfrm>
          <a:prstGeom prst="rect">
            <a:avLst/>
          </a:prstGeom>
          <a:noFill/>
        </p:spPr>
      </p:pic>
      <p:pic>
        <p:nvPicPr>
          <p:cNvPr id="7" name="Picture 6" descr="Risultati immagini per iron-oxide nanoparticles powerpoint presentation"/>
          <p:cNvPicPr>
            <a:picLocks noChangeAspect="1" noChangeArrowheads="1"/>
          </p:cNvPicPr>
          <p:nvPr/>
        </p:nvPicPr>
        <p:blipFill>
          <a:blip r:embed="rId5" cstate="print"/>
          <a:srcRect/>
          <a:stretch>
            <a:fillRect/>
          </a:stretch>
        </p:blipFill>
        <p:spPr bwMode="auto">
          <a:xfrm>
            <a:off x="2101461" y="2492896"/>
            <a:ext cx="4846689" cy="2880320"/>
          </a:xfrm>
          <a:prstGeom prst="rect">
            <a:avLst/>
          </a:prstGeom>
          <a:noFill/>
        </p:spPr>
      </p:pic>
    </p:spTree>
    <p:extLst>
      <p:ext uri="{BB962C8B-B14F-4D97-AF65-F5344CB8AC3E}">
        <p14:creationId xmlns:p14="http://schemas.microsoft.com/office/powerpoint/2010/main" val="187002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a:p>
        </p:txBody>
      </p:sp>
      <p:sp>
        <p:nvSpPr>
          <p:cNvPr id="2" name="Title 1"/>
          <p:cNvSpPr>
            <a:spLocks noGrp="1"/>
          </p:cNvSpPr>
          <p:nvPr>
            <p:ph type="title"/>
          </p:nvPr>
        </p:nvSpPr>
        <p:spPr/>
        <p:txBody>
          <a:bodyPr/>
          <a:lstStyle/>
          <a:p>
            <a:r>
              <a:rPr lang="el-GR" dirty="0" smtClean="0"/>
              <a:t>Λειτουργία</a:t>
            </a:r>
            <a:endParaRPr lang="el-GR" dirty="0"/>
          </a:p>
        </p:txBody>
      </p:sp>
      <p:pic>
        <p:nvPicPr>
          <p:cNvPr id="6" name="Picture 2" descr="D:\Cartella Desktop 21 Dicembre 2017\PDT SPARK Norway\PDT-nan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32" y="1863056"/>
            <a:ext cx="7560840" cy="48086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nrico\Desktop\Postdoc Marie-Curie Oslo Scientia Fellows\Strategiske fund 2019 new-2\Project Strategiske 2019\Figure per progetto\Photo thermal activation.jpg"/>
          <p:cNvPicPr>
            <a:picLocks noChangeAspect="1" noChangeArrowheads="1"/>
          </p:cNvPicPr>
          <p:nvPr/>
        </p:nvPicPr>
        <p:blipFill>
          <a:blip r:embed="rId4" cstate="print"/>
          <a:srcRect/>
          <a:stretch>
            <a:fillRect/>
          </a:stretch>
        </p:blipFill>
        <p:spPr bwMode="auto">
          <a:xfrm>
            <a:off x="1187624" y="1628800"/>
            <a:ext cx="6534824" cy="5042951"/>
          </a:xfrm>
          <a:prstGeom prst="rect">
            <a:avLst/>
          </a:prstGeom>
          <a:noFill/>
        </p:spPr>
      </p:pic>
    </p:spTree>
    <p:extLst>
      <p:ext uri="{BB962C8B-B14F-4D97-AF65-F5344CB8AC3E}">
        <p14:creationId xmlns:p14="http://schemas.microsoft.com/office/powerpoint/2010/main" val="377362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t>Όλα αυτά θεωρητικά. Στην πραγματικότητα όμως:</a:t>
            </a:r>
          </a:p>
          <a:p>
            <a:pPr>
              <a:buFont typeface="Wingdings" pitchFamily="2" charset="2"/>
              <a:buChar char="Ø"/>
            </a:pPr>
            <a:r>
              <a:rPr lang="el-GR" dirty="0" smtClean="0"/>
              <a:t>Όχι σταθερή ποσότητα </a:t>
            </a:r>
            <a:r>
              <a:rPr lang="en-US" dirty="0" smtClean="0"/>
              <a:t>DOX</a:t>
            </a:r>
          </a:p>
          <a:p>
            <a:pPr>
              <a:buFont typeface="Wingdings" pitchFamily="2" charset="2"/>
              <a:buChar char="Ø"/>
            </a:pPr>
            <a:r>
              <a:rPr lang="el-GR" dirty="0" smtClean="0"/>
              <a:t>Μεγάλη ευαισθησία στο </a:t>
            </a:r>
            <a:r>
              <a:rPr lang="en-US" dirty="0" smtClean="0"/>
              <a:t>pH </a:t>
            </a:r>
            <a:r>
              <a:rPr lang="el-GR" dirty="0" smtClean="0"/>
              <a:t>από τα νανοσωματίδια</a:t>
            </a:r>
          </a:p>
          <a:p>
            <a:pPr>
              <a:buFont typeface="Wingdings" pitchFamily="2" charset="2"/>
              <a:buChar char="Ø"/>
            </a:pPr>
            <a:r>
              <a:rPr lang="el-GR" dirty="0" smtClean="0"/>
              <a:t>Επομένως όχι και τόσο στοχευμένη</a:t>
            </a:r>
          </a:p>
          <a:p>
            <a:pPr>
              <a:buFont typeface="Wingdings" pitchFamily="2" charset="2"/>
              <a:buChar char="Ø"/>
            </a:pPr>
            <a:endParaRPr lang="el-GR" dirty="0"/>
          </a:p>
          <a:p>
            <a:pPr>
              <a:buFont typeface="Wingdings" pitchFamily="2" charset="2"/>
              <a:buChar char="Ø"/>
            </a:pPr>
            <a:r>
              <a:rPr lang="el-GR" dirty="0" smtClean="0"/>
              <a:t>ΑΡΑ??</a:t>
            </a:r>
            <a:r>
              <a:rPr lang="el-GR" dirty="0" smtClean="0">
                <a:sym typeface="Wingdings" pitchFamily="2" charset="2"/>
              </a:rPr>
              <a:t> νανοσωματίδια ΣΙΔΉΡΟΥ  ενσωμάτωση σε...... </a:t>
            </a:r>
            <a:endParaRPr lang="el-GR" dirty="0"/>
          </a:p>
        </p:txBody>
      </p:sp>
      <p:sp>
        <p:nvSpPr>
          <p:cNvPr id="2" name="Title 1"/>
          <p:cNvSpPr>
            <a:spLocks noGrp="1"/>
          </p:cNvSpPr>
          <p:nvPr>
            <p:ph type="title"/>
          </p:nvPr>
        </p:nvSpPr>
        <p:spPr/>
        <p:txBody>
          <a:bodyPr/>
          <a:lstStyle/>
          <a:p>
            <a:r>
              <a:rPr lang="el-GR" dirty="0" smtClean="0"/>
              <a:t>Χρήση πορφυρίνηΣ</a:t>
            </a:r>
            <a:endParaRPr lang="el-G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916832"/>
            <a:ext cx="46085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2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50289"/>
          </a:xfrm>
        </p:spPr>
        <p:txBody>
          <a:bodyPr>
            <a:normAutofit fontScale="92500" lnSpcReduction="10000"/>
          </a:bodyPr>
          <a:lstStyle/>
          <a:p>
            <a:r>
              <a:rPr lang="en-US" sz="1400" b="1" dirty="0"/>
              <a:t>Effect of </a:t>
            </a:r>
            <a:r>
              <a:rPr lang="en-US" sz="1400" b="1" dirty="0" err="1"/>
              <a:t>Porphyrin</a:t>
            </a:r>
            <a:r>
              <a:rPr lang="en-US" sz="1400" b="1" dirty="0"/>
              <a:t> Ring Distortion on Redox Potentials of </a:t>
            </a:r>
            <a:r>
              <a:rPr lang="el-GR" sz="1400" b="1" dirty="0" smtClean="0"/>
              <a:t>β</a:t>
            </a:r>
            <a:r>
              <a:rPr lang="en-US" sz="1400" b="1" dirty="0" smtClean="0"/>
              <a:t>-Brominated-</a:t>
            </a:r>
            <a:r>
              <a:rPr lang="en-US" sz="1400" b="1" dirty="0" err="1" smtClean="0"/>
              <a:t>Pyrrole</a:t>
            </a:r>
            <a:r>
              <a:rPr lang="en-US" sz="1400" b="1" dirty="0" smtClean="0"/>
              <a:t> Iron(III) </a:t>
            </a:r>
            <a:r>
              <a:rPr lang="en-US" sz="1400" b="1" dirty="0" err="1" smtClean="0"/>
              <a:t>Tetraphenylporphyrins</a:t>
            </a:r>
            <a:endParaRPr lang="el-GR" sz="1400" b="1" dirty="0" smtClean="0"/>
          </a:p>
          <a:p>
            <a:pPr marL="45720" indent="0">
              <a:buNone/>
            </a:pPr>
            <a:r>
              <a:rPr lang="en-US" sz="1400" dirty="0"/>
              <a:t>Department of Chemistry, University of Houston, Houston, Texas 77204-5641, and </a:t>
            </a:r>
            <a:r>
              <a:rPr lang="en-US" sz="1400" dirty="0" err="1"/>
              <a:t>Dipartimento</a:t>
            </a:r>
            <a:r>
              <a:rPr lang="en-US" sz="1400" dirty="0"/>
              <a:t> di </a:t>
            </a:r>
            <a:r>
              <a:rPr lang="en-US" sz="1400" dirty="0" err="1"/>
              <a:t>Scienze</a:t>
            </a:r>
            <a:r>
              <a:rPr lang="en-US" sz="1400" dirty="0"/>
              <a:t> e </a:t>
            </a:r>
            <a:r>
              <a:rPr lang="en-US" sz="1400" dirty="0" err="1"/>
              <a:t>Tecnologie</a:t>
            </a:r>
            <a:r>
              <a:rPr lang="en-US" sz="1400" dirty="0"/>
              <a:t> </a:t>
            </a:r>
            <a:r>
              <a:rPr lang="en-US" sz="1400" dirty="0" err="1" smtClean="0"/>
              <a:t>Chimiche</a:t>
            </a:r>
            <a:r>
              <a:rPr lang="en-US" sz="1400" dirty="0" smtClean="0"/>
              <a:t>,</a:t>
            </a:r>
            <a:r>
              <a:rPr lang="it-IT" sz="1400" b="1" dirty="0" smtClean="0"/>
              <a:t>I</a:t>
            </a:r>
            <a:r>
              <a:rPr lang="el-GR" sz="1400" b="1" dirty="0" smtClean="0"/>
              <a:t>Ι</a:t>
            </a:r>
            <a:r>
              <a:rPr lang="it-IT" sz="1400" b="1" dirty="0" smtClean="0"/>
              <a:t> </a:t>
            </a:r>
            <a:r>
              <a:rPr lang="it-IT" sz="1400" dirty="0"/>
              <a:t>Universitl degli Studi di Roma, 00173 Roma, </a:t>
            </a:r>
            <a:r>
              <a:rPr lang="it-IT" sz="1400" dirty="0" smtClean="0"/>
              <a:t>Italy</a:t>
            </a:r>
            <a:endParaRPr lang="el-GR" sz="1400" dirty="0" smtClean="0"/>
          </a:p>
          <a:p>
            <a:r>
              <a:rPr lang="en-US" sz="1400" b="1" dirty="0"/>
              <a:t>Equilibrium Geometries and Electronic Structure of Iron</a:t>
            </a:r>
            <a:r>
              <a:rPr lang="en-US" sz="1400" dirty="0"/>
              <a:t>-</a:t>
            </a:r>
            <a:r>
              <a:rPr lang="en-US" sz="1400" b="1" dirty="0" err="1"/>
              <a:t>Porphyrin</a:t>
            </a:r>
            <a:r>
              <a:rPr lang="en-US" sz="1400" b="1" dirty="0"/>
              <a:t> </a:t>
            </a:r>
            <a:r>
              <a:rPr lang="en-US" sz="1400" b="1" dirty="0" smtClean="0"/>
              <a:t>Complexes:</a:t>
            </a:r>
            <a:r>
              <a:rPr lang="el-GR" sz="1400" b="1" dirty="0" smtClean="0"/>
              <a:t> </a:t>
            </a:r>
            <a:r>
              <a:rPr lang="en-US" sz="1400" b="1" dirty="0" smtClean="0"/>
              <a:t>A </a:t>
            </a:r>
            <a:r>
              <a:rPr lang="en-US" sz="1400" b="1" dirty="0"/>
              <a:t>Density Functional </a:t>
            </a:r>
            <a:r>
              <a:rPr lang="en-US" sz="1400" b="1" dirty="0" smtClean="0"/>
              <a:t>Study</a:t>
            </a:r>
            <a:endParaRPr lang="el-GR" sz="1400" b="1" dirty="0" smtClean="0"/>
          </a:p>
          <a:p>
            <a:pPr marL="45720" indent="0">
              <a:buNone/>
            </a:pPr>
            <a:r>
              <a:rPr lang="en-US" sz="1400" b="1" dirty="0" err="1"/>
              <a:t>Carme</a:t>
            </a:r>
            <a:r>
              <a:rPr lang="en-US" sz="1400" b="1" dirty="0"/>
              <a:t> </a:t>
            </a:r>
            <a:r>
              <a:rPr lang="en-US" sz="1400" b="1" dirty="0" err="1"/>
              <a:t>Rovira</a:t>
            </a:r>
            <a:r>
              <a:rPr lang="en-US" sz="1400" b="1" dirty="0"/>
              <a:t>,† </a:t>
            </a:r>
            <a:r>
              <a:rPr lang="en-US" sz="1400" b="1" dirty="0" err="1"/>
              <a:t>Karel</a:t>
            </a:r>
            <a:r>
              <a:rPr lang="en-US" sz="1400" b="1" dirty="0"/>
              <a:t> </a:t>
            </a:r>
            <a:r>
              <a:rPr lang="en-US" sz="1400" b="1" dirty="0" err="1"/>
              <a:t>Kunc</a:t>
            </a:r>
            <a:r>
              <a:rPr lang="en-US" sz="1400" b="1" dirty="0"/>
              <a:t>,‡ Ju</a:t>
            </a:r>
            <a:r>
              <a:rPr lang="en-US" sz="1400" dirty="0"/>
              <a:t>1</a:t>
            </a:r>
            <a:r>
              <a:rPr lang="en-US" sz="1400" b="1" dirty="0"/>
              <a:t>rg </a:t>
            </a:r>
            <a:r>
              <a:rPr lang="en-US" sz="1400" b="1" dirty="0" err="1"/>
              <a:t>Hutter</a:t>
            </a:r>
            <a:r>
              <a:rPr lang="en-US" sz="1400" b="1" dirty="0"/>
              <a:t>,† </a:t>
            </a:r>
            <a:r>
              <a:rPr lang="en-US" sz="1400" b="1" dirty="0" err="1"/>
              <a:t>Pietro</a:t>
            </a:r>
            <a:r>
              <a:rPr lang="en-US" sz="1400" b="1" dirty="0"/>
              <a:t> </a:t>
            </a:r>
            <a:r>
              <a:rPr lang="en-US" sz="1400" b="1" dirty="0" err="1"/>
              <a:t>Ballone</a:t>
            </a:r>
            <a:r>
              <a:rPr lang="en-US" sz="1400" b="1" dirty="0"/>
              <a:t>,† and Michele </a:t>
            </a:r>
            <a:r>
              <a:rPr lang="en-US" sz="1400" b="1" dirty="0" err="1"/>
              <a:t>Parrinello</a:t>
            </a:r>
            <a:r>
              <a:rPr lang="en-US" sz="1400" b="1" dirty="0"/>
              <a:t>*,†</a:t>
            </a:r>
          </a:p>
          <a:p>
            <a:pPr marL="45720" indent="0">
              <a:buNone/>
            </a:pPr>
            <a:r>
              <a:rPr lang="en-US" sz="1400" i="1" dirty="0"/>
              <a:t>Max-Planck </a:t>
            </a:r>
            <a:r>
              <a:rPr lang="en-US" sz="1400" i="1" dirty="0" err="1"/>
              <a:t>Institut</a:t>
            </a:r>
            <a:r>
              <a:rPr lang="en-US" sz="1400" i="1" dirty="0"/>
              <a:t> </a:t>
            </a:r>
            <a:r>
              <a:rPr lang="en-US" sz="1400" i="1" dirty="0" err="1"/>
              <a:t>fu</a:t>
            </a:r>
            <a:r>
              <a:rPr lang="en-US" sz="1400" dirty="0" err="1"/>
              <a:t>¨</a:t>
            </a:r>
            <a:r>
              <a:rPr lang="en-US" sz="1400" i="1" dirty="0" err="1"/>
              <a:t>r</a:t>
            </a:r>
            <a:r>
              <a:rPr lang="en-US" sz="1400" i="1" dirty="0"/>
              <a:t> </a:t>
            </a:r>
            <a:r>
              <a:rPr lang="en-US" sz="1400" i="1" dirty="0" err="1"/>
              <a:t>Festko</a:t>
            </a:r>
            <a:r>
              <a:rPr lang="en-US" sz="1400" dirty="0" err="1"/>
              <a:t>¨</a:t>
            </a:r>
            <a:r>
              <a:rPr lang="en-US" sz="1400" i="1" dirty="0" err="1"/>
              <a:t>rperforschung</a:t>
            </a:r>
            <a:r>
              <a:rPr lang="en-US" sz="1400" i="1" dirty="0"/>
              <a:t>, </a:t>
            </a:r>
            <a:r>
              <a:rPr lang="en-US" sz="1400" i="1" dirty="0" err="1"/>
              <a:t>Heisenbergstrasse</a:t>
            </a:r>
            <a:r>
              <a:rPr lang="en-US" sz="1400" i="1" dirty="0"/>
              <a:t> 1, 70569 Stuttgart, Germany, and </a:t>
            </a:r>
            <a:r>
              <a:rPr lang="en-US" sz="1400" i="1" dirty="0" err="1" smtClean="0"/>
              <a:t>Laboratoire</a:t>
            </a:r>
            <a:r>
              <a:rPr lang="el-GR" sz="1400" i="1" dirty="0"/>
              <a:t> </a:t>
            </a:r>
            <a:r>
              <a:rPr lang="fr-FR" sz="1400" i="1" dirty="0" smtClean="0"/>
              <a:t>d'Optique </a:t>
            </a:r>
            <a:r>
              <a:rPr lang="fr-FR" sz="1400" i="1" dirty="0"/>
              <a:t>des Solides, </a:t>
            </a:r>
            <a:r>
              <a:rPr lang="fr-FR" sz="1400" i="1" dirty="0" err="1"/>
              <a:t>Uni</a:t>
            </a:r>
            <a:r>
              <a:rPr lang="fr-FR" sz="1400" dirty="0" err="1"/>
              <a:t>V</a:t>
            </a:r>
            <a:r>
              <a:rPr lang="fr-FR" sz="1400" i="1" dirty="0" err="1"/>
              <a:t>ersity</a:t>
            </a:r>
            <a:r>
              <a:rPr lang="fr-FR" sz="1400" i="1" dirty="0"/>
              <a:t> Pierre et Marie Curie, 4 Place Jussieu, 75252 Paris-Cedex 05, France </a:t>
            </a:r>
            <a:r>
              <a:rPr lang="fr-FR" sz="1400" i="1" dirty="0" smtClean="0"/>
              <a:t>10000</a:t>
            </a:r>
            <a:endParaRPr lang="el-GR" sz="1400" i="1" dirty="0" smtClean="0"/>
          </a:p>
          <a:p>
            <a:r>
              <a:rPr lang="en-US" sz="1400" b="1" dirty="0" err="1"/>
              <a:t>Porphyrins</a:t>
            </a:r>
            <a:r>
              <a:rPr lang="en-US" sz="1400" b="1" dirty="0"/>
              <a:t> in analytical chemistry. A review</a:t>
            </a:r>
          </a:p>
          <a:p>
            <a:pPr marL="45720" indent="0">
              <a:buNone/>
            </a:pPr>
            <a:r>
              <a:rPr lang="en-US" sz="1400" dirty="0"/>
              <a:t>Magdalena </a:t>
            </a:r>
            <a:r>
              <a:rPr lang="en-US" sz="1400" dirty="0" err="1"/>
              <a:t>Biesaga</a:t>
            </a:r>
            <a:r>
              <a:rPr lang="en-US" sz="1400" dirty="0"/>
              <a:t>, </a:t>
            </a:r>
            <a:r>
              <a:rPr lang="en-US" sz="1400" dirty="0" err="1"/>
              <a:t>Krystyna</a:t>
            </a:r>
            <a:r>
              <a:rPr lang="en-US" sz="1400" dirty="0"/>
              <a:t> </a:t>
            </a:r>
            <a:r>
              <a:rPr lang="en-US" sz="1400" dirty="0" err="1"/>
              <a:t>Pyrzyn</a:t>
            </a:r>
            <a:r>
              <a:rPr lang="en-US" sz="1400" dirty="0"/>
              <a:t>´ </a:t>
            </a:r>
            <a:r>
              <a:rPr lang="en-US" sz="1400" dirty="0" err="1"/>
              <a:t>ska</a:t>
            </a:r>
            <a:r>
              <a:rPr lang="en-US" sz="1400" dirty="0"/>
              <a:t>, </a:t>
            </a:r>
            <a:r>
              <a:rPr lang="en-US" sz="1400" dirty="0" err="1"/>
              <a:t>Marek</a:t>
            </a:r>
            <a:r>
              <a:rPr lang="en-US" sz="1400" dirty="0"/>
              <a:t> </a:t>
            </a:r>
            <a:r>
              <a:rPr lang="en-US" sz="1400" dirty="0" err="1"/>
              <a:t>Trojanowicz</a:t>
            </a:r>
            <a:r>
              <a:rPr lang="en-US" sz="1400" dirty="0"/>
              <a:t> *</a:t>
            </a:r>
          </a:p>
          <a:p>
            <a:pPr marL="45720" indent="0">
              <a:buNone/>
            </a:pPr>
            <a:r>
              <a:rPr lang="en-US" sz="1400" i="1" dirty="0"/>
              <a:t>Department of </a:t>
            </a:r>
            <a:r>
              <a:rPr lang="en-US" sz="1400" i="1" dirty="0" smtClean="0"/>
              <a:t>Chemistry</a:t>
            </a:r>
            <a:r>
              <a:rPr lang="en-US" sz="1400" dirty="0"/>
              <a:t>, </a:t>
            </a:r>
            <a:r>
              <a:rPr lang="en-US" sz="1400" i="1" dirty="0"/>
              <a:t>Uni</a:t>
            </a:r>
            <a:r>
              <a:rPr lang="en-US" sz="1400" dirty="0"/>
              <a:t>6</a:t>
            </a:r>
            <a:r>
              <a:rPr lang="en-US" sz="1400" i="1" dirty="0"/>
              <a:t>ersity of Warsaw</a:t>
            </a:r>
            <a:r>
              <a:rPr lang="en-US" sz="1400" dirty="0"/>
              <a:t>, </a:t>
            </a:r>
            <a:r>
              <a:rPr lang="en-US" sz="1400" i="1" dirty="0" err="1"/>
              <a:t>Pasteura</a:t>
            </a:r>
            <a:r>
              <a:rPr lang="en-US" sz="1400" i="1" dirty="0"/>
              <a:t> </a:t>
            </a:r>
            <a:r>
              <a:rPr lang="en-US" sz="1400" dirty="0"/>
              <a:t>1, 02 -093 </a:t>
            </a:r>
            <a:r>
              <a:rPr lang="en-US" sz="1400" i="1" dirty="0"/>
              <a:t>Warsaw</a:t>
            </a:r>
            <a:r>
              <a:rPr lang="en-US" sz="1400" dirty="0"/>
              <a:t>, </a:t>
            </a:r>
            <a:r>
              <a:rPr lang="en-US" sz="1400" i="1" dirty="0" smtClean="0"/>
              <a:t>Poland</a:t>
            </a:r>
            <a:endParaRPr lang="el-GR" sz="1400" i="1" dirty="0" smtClean="0"/>
          </a:p>
          <a:p>
            <a:r>
              <a:rPr lang="en-US" sz="1400" b="1" dirty="0" err="1"/>
              <a:t>Porphyrin</a:t>
            </a:r>
            <a:r>
              <a:rPr lang="en-US" sz="1400" b="1" dirty="0"/>
              <a:t>-based </a:t>
            </a:r>
            <a:r>
              <a:rPr lang="en-US" sz="1400" b="1" dirty="0" smtClean="0"/>
              <a:t>Photosensitizers</a:t>
            </a:r>
            <a:r>
              <a:rPr lang="el-GR" sz="1400" b="1" dirty="0" smtClean="0"/>
              <a:t> </a:t>
            </a:r>
            <a:r>
              <a:rPr lang="en-US" sz="1400" b="1" dirty="0" smtClean="0"/>
              <a:t>for </a:t>
            </a:r>
            <a:r>
              <a:rPr lang="en-US" sz="1400" b="1" dirty="0"/>
              <a:t>Use in </a:t>
            </a:r>
            <a:r>
              <a:rPr lang="en-US" sz="1400" b="1" dirty="0" smtClean="0"/>
              <a:t>Photodynamic</a:t>
            </a:r>
            <a:r>
              <a:rPr lang="el-GR" sz="1400" b="1" dirty="0" smtClean="0"/>
              <a:t> </a:t>
            </a:r>
            <a:r>
              <a:rPr lang="en-US" sz="1400" b="1" dirty="0" smtClean="0"/>
              <a:t>Therapy</a:t>
            </a:r>
            <a:endParaRPr lang="en-US" sz="1400" b="1" dirty="0"/>
          </a:p>
          <a:p>
            <a:pPr marL="45720" indent="0">
              <a:buNone/>
            </a:pPr>
            <a:r>
              <a:rPr lang="de-DE" sz="1400" dirty="0" smtClean="0"/>
              <a:t>Ethan </a:t>
            </a:r>
            <a:r>
              <a:rPr lang="de-DE" sz="1400" dirty="0"/>
              <a:t>D. Sternberg, David </a:t>
            </a:r>
            <a:r>
              <a:rPr lang="de-DE" sz="1400" dirty="0" smtClean="0"/>
              <a:t>Dolphin*</a:t>
            </a:r>
            <a:r>
              <a:rPr lang="el-GR" sz="1400" dirty="0" smtClean="0"/>
              <a:t> </a:t>
            </a:r>
            <a:r>
              <a:rPr lang="en-US" sz="1400" dirty="0" smtClean="0"/>
              <a:t>Department </a:t>
            </a:r>
            <a:r>
              <a:rPr lang="en-US" sz="1400" dirty="0"/>
              <a:t>of Chemistry, University of British </a:t>
            </a:r>
            <a:r>
              <a:rPr lang="en-US" sz="1400" dirty="0" smtClean="0"/>
              <a:t>Columbia,</a:t>
            </a:r>
            <a:r>
              <a:rPr lang="el-GR" sz="1400" dirty="0" smtClean="0"/>
              <a:t> </a:t>
            </a:r>
            <a:r>
              <a:rPr lang="fr-FR" sz="1400" dirty="0" smtClean="0"/>
              <a:t>2036 </a:t>
            </a:r>
            <a:r>
              <a:rPr lang="fr-FR" sz="1400" dirty="0"/>
              <a:t>Main </a:t>
            </a:r>
            <a:r>
              <a:rPr lang="fr-FR" sz="1400" dirty="0" err="1"/>
              <a:t>Mall</a:t>
            </a:r>
            <a:r>
              <a:rPr lang="fr-FR" sz="1400" dirty="0"/>
              <a:t>, Vancouver, B.C., V6T 1ZI, </a:t>
            </a:r>
            <a:r>
              <a:rPr lang="fr-FR" sz="1400" dirty="0" smtClean="0"/>
              <a:t>CANADA</a:t>
            </a:r>
            <a:r>
              <a:rPr lang="el-GR" sz="1400" dirty="0" smtClean="0"/>
              <a:t> </a:t>
            </a:r>
            <a:r>
              <a:rPr lang="en-US" sz="1400" dirty="0" smtClean="0"/>
              <a:t>Christian </a:t>
            </a:r>
            <a:r>
              <a:rPr lang="en-US" sz="1400" dirty="0" err="1" smtClean="0"/>
              <a:t>Brlickner</a:t>
            </a:r>
            <a:r>
              <a:rPr lang="el-GR" sz="1400" dirty="0"/>
              <a:t> </a:t>
            </a:r>
            <a:r>
              <a:rPr lang="en-US" sz="1400" dirty="0" smtClean="0"/>
              <a:t>Department </a:t>
            </a:r>
            <a:r>
              <a:rPr lang="en-US" sz="1400" dirty="0"/>
              <a:t>of Chemistry, University of California at Berkeley, Berkeley, CA., 94720 U.S.A</a:t>
            </a:r>
            <a:r>
              <a:rPr lang="en-US" sz="1400" dirty="0" smtClean="0"/>
              <a:t>.</a:t>
            </a:r>
            <a:endParaRPr lang="el-GR" sz="1200" dirty="0"/>
          </a:p>
          <a:p>
            <a:r>
              <a:rPr lang="en-US" sz="1200" dirty="0"/>
              <a:t> </a:t>
            </a:r>
            <a:r>
              <a:rPr lang="en-US" sz="1200" b="1" dirty="0" err="1"/>
              <a:t>Porphyrin</a:t>
            </a:r>
            <a:r>
              <a:rPr lang="en-US" sz="1200" b="1" dirty="0"/>
              <a:t> photosensitizers in photodynamic therapy and its applications </a:t>
            </a:r>
            <a:endParaRPr lang="en-US" sz="1200" dirty="0"/>
          </a:p>
          <a:p>
            <a:pPr marL="45720" indent="0">
              <a:buNone/>
            </a:pPr>
            <a:r>
              <a:rPr lang="pt-BR" sz="1200" b="1" dirty="0"/>
              <a:t>Jiayuan </a:t>
            </a:r>
            <a:r>
              <a:rPr lang="pt-BR" sz="1200" b="1" dirty="0" smtClean="0"/>
              <a:t>Kou, </a:t>
            </a:r>
            <a:r>
              <a:rPr lang="pt-BR" sz="1200" b="1" dirty="0"/>
              <a:t>Dou </a:t>
            </a:r>
            <a:r>
              <a:rPr lang="pt-BR" sz="1200" b="1" dirty="0" smtClean="0"/>
              <a:t>Dou </a:t>
            </a:r>
            <a:r>
              <a:rPr lang="pt-BR" sz="1200" b="1" dirty="0"/>
              <a:t>and Liming </a:t>
            </a:r>
            <a:r>
              <a:rPr lang="pt-BR" sz="1200" b="1" dirty="0" smtClean="0"/>
              <a:t>Yang</a:t>
            </a:r>
            <a:endParaRPr lang="pt-BR" sz="1200" dirty="0"/>
          </a:p>
          <a:p>
            <a:pPr marL="45720" indent="0">
              <a:buNone/>
            </a:pPr>
            <a:r>
              <a:rPr lang="en-US" sz="1200" dirty="0" smtClean="0"/>
              <a:t>Department </a:t>
            </a:r>
            <a:r>
              <a:rPr lang="en-US" sz="1200" dirty="0"/>
              <a:t>of Pathophysiology, Harbin Medical University, Harbin, PR China </a:t>
            </a:r>
          </a:p>
          <a:p>
            <a:pPr marL="45720" indent="0">
              <a:buNone/>
            </a:pPr>
            <a:r>
              <a:rPr lang="en-US" sz="1200" dirty="0" smtClean="0"/>
              <a:t>Department </a:t>
            </a:r>
            <a:r>
              <a:rPr lang="en-US" sz="1200" dirty="0"/>
              <a:t>of Biochemistry and Molecular Biology, Harbin Medical University, Harbin, PR China </a:t>
            </a:r>
          </a:p>
          <a:p>
            <a:pPr marL="45720" indent="0">
              <a:buNone/>
            </a:pPr>
            <a:r>
              <a:rPr lang="en-US" sz="1200" dirty="0" smtClean="0"/>
              <a:t>Department </a:t>
            </a:r>
            <a:r>
              <a:rPr lang="en-US" sz="1200" dirty="0"/>
              <a:t>of Physiology and Pathophysiology, School of Basic Medical Sciences, Peking University Health Science Center, Beijing, PR China </a:t>
            </a:r>
          </a:p>
        </p:txBody>
      </p:sp>
      <p:sp>
        <p:nvSpPr>
          <p:cNvPr id="3" name="Title 2"/>
          <p:cNvSpPr>
            <a:spLocks noGrp="1"/>
          </p:cNvSpPr>
          <p:nvPr>
            <p:ph type="title"/>
          </p:nvPr>
        </p:nvSpPr>
        <p:spPr>
          <a:xfrm>
            <a:off x="381370" y="404664"/>
            <a:ext cx="8381260" cy="1054394"/>
          </a:xfrm>
        </p:spPr>
        <p:txBody>
          <a:bodyPr/>
          <a:lstStyle/>
          <a:p>
            <a:r>
              <a:rPr lang="en-US" dirty="0" smtClean="0"/>
              <a:t>references</a:t>
            </a:r>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3386138"/>
            <a:ext cx="66675"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63" y="3538538"/>
            <a:ext cx="66675" cy="8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790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sz="3600" dirty="0" smtClean="0"/>
              <a:t>Τι είναι?</a:t>
            </a:r>
          </a:p>
          <a:p>
            <a:r>
              <a:rPr lang="el-GR" sz="3600" dirty="0" smtClean="0"/>
              <a:t>Που τις συναντάμε?</a:t>
            </a:r>
          </a:p>
          <a:p>
            <a:r>
              <a:rPr lang="el-GR" sz="3600" dirty="0" smtClean="0"/>
              <a:t>Τι εφαρμογές έχουν?</a:t>
            </a:r>
            <a:endParaRPr lang="en-US" sz="3600" dirty="0" smtClean="0"/>
          </a:p>
          <a:p>
            <a:endParaRPr lang="el-GR" sz="3600" dirty="0"/>
          </a:p>
        </p:txBody>
      </p:sp>
      <p:sp>
        <p:nvSpPr>
          <p:cNvPr id="2" name="Title 1"/>
          <p:cNvSpPr>
            <a:spLocks noGrp="1"/>
          </p:cNvSpPr>
          <p:nvPr>
            <p:ph type="title"/>
          </p:nvPr>
        </p:nvSpPr>
        <p:spPr/>
        <p:txBody>
          <a:bodyPr/>
          <a:lstStyle/>
          <a:p>
            <a:r>
              <a:rPr lang="el-GR" dirty="0" smtClean="0"/>
              <a:t>ΠορφυρίνεΣ</a:t>
            </a:r>
            <a:endParaRPr lang="el-GR" dirty="0"/>
          </a:p>
        </p:txBody>
      </p:sp>
    </p:spTree>
    <p:extLst>
      <p:ext uri="{BB962C8B-B14F-4D97-AF65-F5344CB8AC3E}">
        <p14:creationId xmlns:p14="http://schemas.microsoft.com/office/powerpoint/2010/main" val="930006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1628800"/>
            <a:ext cx="8229600" cy="4525963"/>
          </a:xfrm>
        </p:spPr>
        <p:txBody>
          <a:bodyPr/>
          <a:lstStyle/>
          <a:p>
            <a:r>
              <a:rPr lang="el-GR" sz="2400" dirty="0" smtClean="0"/>
              <a:t>Αποτελούνται από 4 τροποποιημένες υπομονάδες πυρόλης</a:t>
            </a:r>
          </a:p>
          <a:p>
            <a:r>
              <a:rPr lang="el-GR" sz="2400" dirty="0" smtClean="0"/>
              <a:t>Οι υποκατεστημένες πορφύνες ονομάζονται πορφυρίνες </a:t>
            </a:r>
          </a:p>
          <a:p>
            <a:r>
              <a:rPr lang="el-GR" sz="2400" dirty="0" smtClean="0"/>
              <a:t>26 π- ηλεκτρόνια, από τα οποία</a:t>
            </a:r>
          </a:p>
          <a:p>
            <a:pPr marL="0" indent="0">
              <a:buNone/>
            </a:pPr>
            <a:r>
              <a:rPr lang="el-GR" sz="2400" dirty="0" smtClean="0"/>
              <a:t>    τα 18 σχηματίζουν ένα επίπεδο</a:t>
            </a:r>
            <a:endParaRPr lang="en-US" sz="2400" dirty="0" smtClean="0"/>
          </a:p>
          <a:p>
            <a:pPr marL="0" indent="0">
              <a:buNone/>
            </a:pPr>
            <a:r>
              <a:rPr lang="el-GR" sz="2400" dirty="0" smtClean="0"/>
              <a:t>   </a:t>
            </a:r>
            <a:r>
              <a:rPr lang="en-US" sz="2400" dirty="0" smtClean="0"/>
              <a:t>(4n+2 </a:t>
            </a:r>
            <a:r>
              <a:rPr lang="el-GR" sz="2400" dirty="0" smtClean="0"/>
              <a:t>κανόνας </a:t>
            </a:r>
            <a:r>
              <a:rPr lang="en-US" sz="2400" dirty="0" err="1" smtClean="0"/>
              <a:t>Huckel</a:t>
            </a:r>
            <a:r>
              <a:rPr lang="en-US" sz="2400" dirty="0" smtClean="0"/>
              <a:t> </a:t>
            </a:r>
            <a:r>
              <a:rPr lang="el-GR" sz="2400" dirty="0" smtClean="0"/>
              <a:t>για </a:t>
            </a:r>
          </a:p>
          <a:p>
            <a:pPr marL="0" indent="0">
              <a:buNone/>
            </a:pPr>
            <a:r>
              <a:rPr lang="el-GR" sz="2400" dirty="0" smtClean="0"/>
              <a:t>    αρωματικότητα)</a:t>
            </a:r>
          </a:p>
          <a:p>
            <a:endParaRPr lang="el-GR" dirty="0"/>
          </a:p>
        </p:txBody>
      </p:sp>
      <p:sp>
        <p:nvSpPr>
          <p:cNvPr id="2" name="Title 1"/>
          <p:cNvSpPr>
            <a:spLocks noGrp="1"/>
          </p:cNvSpPr>
          <p:nvPr>
            <p:ph type="title"/>
          </p:nvPr>
        </p:nvSpPr>
        <p:spPr/>
        <p:txBody>
          <a:bodyPr/>
          <a:lstStyle/>
          <a:p>
            <a:r>
              <a:rPr lang="el-GR" dirty="0" smtClean="0"/>
              <a:t>Τι είναι οι πορφυρίνεΣ?</a:t>
            </a:r>
            <a:endParaRPr lang="el-GR" dirty="0"/>
          </a:p>
        </p:txBody>
      </p:sp>
      <p:graphicFrame>
        <p:nvGraphicFramePr>
          <p:cNvPr id="6" name="Object 5"/>
          <p:cNvGraphicFramePr>
            <a:graphicFrameLocks noGrp="1" noChangeAspect="1"/>
          </p:cNvGraphicFramePr>
          <p:nvPr>
            <p:extLst>
              <p:ext uri="{D42A27DB-BD31-4B8C-83A1-F6EECF244321}">
                <p14:modId xmlns:p14="http://schemas.microsoft.com/office/powerpoint/2010/main" val="2325369291"/>
              </p:ext>
            </p:extLst>
          </p:nvPr>
        </p:nvGraphicFramePr>
        <p:xfrm>
          <a:off x="5652120" y="2996952"/>
          <a:ext cx="3016919" cy="3032393"/>
        </p:xfrm>
        <a:graphic>
          <a:graphicData uri="http://schemas.openxmlformats.org/presentationml/2006/ole">
            <mc:AlternateContent xmlns:mc="http://schemas.openxmlformats.org/markup-compatibility/2006">
              <mc:Choice xmlns:v="urn:schemas-microsoft-com:vml" Requires="v">
                <p:oleObj spid="_x0000_s1049" name="CS ChemDraw Drawing" r:id="rId4" imgW="928116" imgH="932688" progId="ChemDraw.Document.6.0">
                  <p:embed/>
                </p:oleObj>
              </mc:Choice>
              <mc:Fallback>
                <p:oleObj name="CS ChemDraw Drawing" r:id="rId4" imgW="928116" imgH="932688" progId="ChemDraw.Document.6.0">
                  <p:embed/>
                  <p:pic>
                    <p:nvPicPr>
                      <p:cNvPr id="0"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996952"/>
                        <a:ext cx="3016919" cy="30323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98764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5050904" cy="4525963"/>
          </a:xfrm>
        </p:spPr>
        <p:txBody>
          <a:bodyPr>
            <a:normAutofit lnSpcReduction="10000"/>
          </a:bodyPr>
          <a:lstStyle/>
          <a:p>
            <a:r>
              <a:rPr lang="el-GR" dirty="0"/>
              <a:t>Βασικό ¨μοντέλο¨ </a:t>
            </a:r>
            <a:r>
              <a:rPr lang="el-GR" dirty="0" smtClean="0"/>
              <a:t>πορφυρίνης</a:t>
            </a:r>
          </a:p>
          <a:p>
            <a:r>
              <a:rPr lang="el-GR" dirty="0" smtClean="0"/>
              <a:t>Προσθήκη στο κέντρο της πορφυρίνης</a:t>
            </a:r>
          </a:p>
          <a:p>
            <a:r>
              <a:rPr lang="el-GR" dirty="0" smtClean="0"/>
              <a:t>Προσθήκη υποκαταστατών στις </a:t>
            </a:r>
            <a:r>
              <a:rPr lang="en-US" dirty="0" err="1" smtClean="0"/>
              <a:t>meso</a:t>
            </a:r>
            <a:r>
              <a:rPr lang="en-US" dirty="0" smtClean="0"/>
              <a:t> </a:t>
            </a:r>
            <a:r>
              <a:rPr lang="el-GR" dirty="0" smtClean="0"/>
              <a:t>θέσεις</a:t>
            </a:r>
          </a:p>
          <a:p>
            <a:r>
              <a:rPr lang="el-GR" dirty="0"/>
              <a:t>Προσθήκη υποκαταστατών στις </a:t>
            </a:r>
            <a:r>
              <a:rPr lang="el-GR" dirty="0" smtClean="0"/>
              <a:t>β θέσεις</a:t>
            </a:r>
          </a:p>
          <a:p>
            <a:r>
              <a:rPr lang="el-GR" dirty="0" smtClean="0"/>
              <a:t>Συνδιασμός αυτών των υποκαταστάσεων</a:t>
            </a:r>
            <a:endParaRPr lang="el-GR" dirty="0"/>
          </a:p>
          <a:p>
            <a:endParaRPr lang="el-GR" dirty="0"/>
          </a:p>
          <a:p>
            <a:endParaRPr lang="el-GR" dirty="0"/>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183144766"/>
              </p:ext>
            </p:extLst>
          </p:nvPr>
        </p:nvGraphicFramePr>
        <p:xfrm>
          <a:off x="6228184" y="2348880"/>
          <a:ext cx="2366581" cy="2376264"/>
        </p:xfrm>
        <a:graphic>
          <a:graphicData uri="http://schemas.openxmlformats.org/presentationml/2006/ole">
            <mc:AlternateContent xmlns:mc="http://schemas.openxmlformats.org/markup-compatibility/2006">
              <mc:Choice xmlns:v="urn:schemas-microsoft-com:vml" Requires="v">
                <p:oleObj spid="_x0000_s3176" name="CS ChemDraw Drawing" r:id="rId4" imgW="1940052" imgH="1947672" progId="ChemDraw.Document.6.0">
                  <p:embed/>
                </p:oleObj>
              </mc:Choice>
              <mc:Fallback>
                <p:oleObj name="CS ChemDraw Drawing" r:id="rId4" imgW="1940052" imgH="1947672"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348880"/>
                        <a:ext cx="2366581" cy="2376264"/>
                      </a:xfrm>
                      <a:prstGeom prst="rect">
                        <a:avLst/>
                      </a:prstGeom>
                      <a:noFill/>
                      <a:ln>
                        <a:noFill/>
                      </a:ln>
                      <a:effectLst/>
                    </p:spPr>
                  </p:pic>
                </p:oleObj>
              </mc:Fallback>
            </mc:AlternateContent>
          </a:graphicData>
        </a:graphic>
      </p:graphicFrame>
      <p:sp>
        <p:nvSpPr>
          <p:cNvPr id="2" name="Title 1"/>
          <p:cNvSpPr>
            <a:spLocks noGrp="1"/>
          </p:cNvSpPr>
          <p:nvPr>
            <p:ph type="title"/>
          </p:nvPr>
        </p:nvSpPr>
        <p:spPr/>
        <p:txBody>
          <a:bodyPr/>
          <a:lstStyle/>
          <a:p>
            <a:r>
              <a:rPr lang="el-GR" dirty="0"/>
              <a:t>Τα βασικά του δακτυλίου</a:t>
            </a:r>
          </a:p>
        </p:txBody>
      </p:sp>
      <p:graphicFrame>
        <p:nvGraphicFramePr>
          <p:cNvPr id="6" name="Object 5"/>
          <p:cNvGraphicFramePr>
            <a:graphicFrameLocks noChangeAspect="1"/>
          </p:cNvGraphicFramePr>
          <p:nvPr>
            <p:extLst>
              <p:ext uri="{D42A27DB-BD31-4B8C-83A1-F6EECF244321}">
                <p14:modId xmlns:p14="http://schemas.microsoft.com/office/powerpoint/2010/main" val="2779278831"/>
              </p:ext>
            </p:extLst>
          </p:nvPr>
        </p:nvGraphicFramePr>
        <p:xfrm>
          <a:off x="4932040" y="2276872"/>
          <a:ext cx="3962400" cy="3657600"/>
        </p:xfrm>
        <a:graphic>
          <a:graphicData uri="http://schemas.openxmlformats.org/presentationml/2006/ole">
            <mc:AlternateContent xmlns:mc="http://schemas.openxmlformats.org/markup-compatibility/2006">
              <mc:Choice xmlns:v="urn:schemas-microsoft-com:vml" Requires="v">
                <p:oleObj spid="_x0000_s3177" name="CS ChemDraw Drawing" r:id="rId6" imgW="2020824" imgH="1560576" progId="ChemDraw.Document.6.0">
                  <p:embed/>
                </p:oleObj>
              </mc:Choice>
              <mc:Fallback>
                <p:oleObj name="CS ChemDraw Drawing" r:id="rId6" imgW="2020824" imgH="1560576" progId="ChemDraw.Document.6.0">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2276872"/>
                        <a:ext cx="3962400" cy="36576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89054226"/>
              </p:ext>
            </p:extLst>
          </p:nvPr>
        </p:nvGraphicFramePr>
        <p:xfrm>
          <a:off x="5436096" y="2708920"/>
          <a:ext cx="3496164" cy="2965401"/>
        </p:xfrm>
        <a:graphic>
          <a:graphicData uri="http://schemas.openxmlformats.org/presentationml/2006/ole">
            <mc:AlternateContent xmlns:mc="http://schemas.openxmlformats.org/markup-compatibility/2006">
              <mc:Choice xmlns:v="urn:schemas-microsoft-com:vml" Requires="v">
                <p:oleObj spid="_x0000_s3178" name="CS ChemDraw Drawing" r:id="rId8" imgW="1453896" imgH="1193292" progId="ChemDraw.Document.6.0">
                  <p:embed/>
                </p:oleObj>
              </mc:Choice>
              <mc:Fallback>
                <p:oleObj name="CS ChemDraw Drawing" r:id="rId8" imgW="1453896" imgH="1193292" progId="ChemDraw.Document.6.0">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6096" y="2708920"/>
                        <a:ext cx="3496164" cy="2965401"/>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5960775"/>
              </p:ext>
            </p:extLst>
          </p:nvPr>
        </p:nvGraphicFramePr>
        <p:xfrm>
          <a:off x="5436096" y="1988840"/>
          <a:ext cx="2992438" cy="4391025"/>
        </p:xfrm>
        <a:graphic>
          <a:graphicData uri="http://schemas.openxmlformats.org/presentationml/2006/ole">
            <mc:AlternateContent xmlns:mc="http://schemas.openxmlformats.org/markup-compatibility/2006">
              <mc:Choice xmlns:v="urn:schemas-microsoft-com:vml" Requires="v">
                <p:oleObj spid="_x0000_s3179" name="CS ChemDraw Drawing" r:id="rId10" imgW="1491996" imgH="2331720" progId="ChemDraw.Document.6.0">
                  <p:embed/>
                </p:oleObj>
              </mc:Choice>
              <mc:Fallback>
                <p:oleObj name="CS ChemDraw Drawing" r:id="rId10" imgW="1491996" imgH="2331720" progId="ChemDraw.Document.6.0">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6096" y="1988840"/>
                        <a:ext cx="2992438"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35417912"/>
              </p:ext>
            </p:extLst>
          </p:nvPr>
        </p:nvGraphicFramePr>
        <p:xfrm>
          <a:off x="5292080" y="2276872"/>
          <a:ext cx="3632200" cy="3665538"/>
        </p:xfrm>
        <a:graphic>
          <a:graphicData uri="http://schemas.openxmlformats.org/presentationml/2006/ole">
            <mc:AlternateContent xmlns:mc="http://schemas.openxmlformats.org/markup-compatibility/2006">
              <mc:Choice xmlns:v="urn:schemas-microsoft-com:vml" Requires="v">
                <p:oleObj spid="_x0000_s3180" name="CS ChemDraw Drawing" r:id="rId12" imgW="928116" imgH="931164" progId="ChemDraw.Document.6.0">
                  <p:embed/>
                </p:oleObj>
              </mc:Choice>
              <mc:Fallback>
                <p:oleObj name="CS ChemDraw Drawing" r:id="rId12" imgW="928116" imgH="931164" progId="ChemDraw.Document.6.0">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92080" y="2276872"/>
                        <a:ext cx="3632200" cy="366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28751530"/>
              </p:ext>
            </p:extLst>
          </p:nvPr>
        </p:nvGraphicFramePr>
        <p:xfrm>
          <a:off x="5076056" y="2105472"/>
          <a:ext cx="3962400" cy="3657600"/>
        </p:xfrm>
        <a:graphic>
          <a:graphicData uri="http://schemas.openxmlformats.org/presentationml/2006/ole">
            <mc:AlternateContent xmlns:mc="http://schemas.openxmlformats.org/markup-compatibility/2006">
              <mc:Choice xmlns:v="urn:schemas-microsoft-com:vml" Requires="v">
                <p:oleObj spid="_x0000_s3181" name="CS ChemDraw Drawing" r:id="rId14" imgW="2020824" imgH="1560576" progId="ChemDraw.Document.6.0">
                  <p:embed/>
                </p:oleObj>
              </mc:Choice>
              <mc:Fallback>
                <p:oleObj name="CS ChemDraw Drawing" r:id="rId14" imgW="2020824" imgH="1560576" progId="ChemDraw.Document.6.0">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2105472"/>
                        <a:ext cx="396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13098210"/>
              </p:ext>
            </p:extLst>
          </p:nvPr>
        </p:nvGraphicFramePr>
        <p:xfrm>
          <a:off x="5724128" y="1385392"/>
          <a:ext cx="3238799" cy="5472608"/>
        </p:xfrm>
        <a:graphic>
          <a:graphicData uri="http://schemas.openxmlformats.org/presentationml/2006/ole">
            <mc:AlternateContent xmlns:mc="http://schemas.openxmlformats.org/markup-compatibility/2006">
              <mc:Choice xmlns:v="urn:schemas-microsoft-com:vml" Requires="v">
                <p:oleObj spid="_x0000_s3182" name="CS ChemDraw Drawing" r:id="rId15" imgW="1491996" imgH="2331720" progId="ChemDraw.Document.6.0">
                  <p:embed/>
                </p:oleObj>
              </mc:Choice>
              <mc:Fallback>
                <p:oleObj name="CS ChemDraw Drawing" r:id="rId15" imgW="1491996" imgH="2331720" progId="ChemDraw.Document.6.0">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4128" y="1385392"/>
                        <a:ext cx="3238799" cy="54726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237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t>Κύρια συστατικά κάθε κυττάρου</a:t>
            </a:r>
          </a:p>
          <a:p>
            <a:r>
              <a:rPr lang="el-GR" dirty="0" smtClean="0"/>
              <a:t>3 μορφές πορφυρίνης στον άνθρωπο</a:t>
            </a:r>
          </a:p>
          <a:p>
            <a:pPr marL="0" indent="0">
              <a:buNone/>
            </a:pPr>
            <a:r>
              <a:rPr lang="el-GR" dirty="0" smtClean="0"/>
              <a:t>   </a:t>
            </a:r>
            <a:r>
              <a:rPr lang="el-GR" dirty="0"/>
              <a:t>Πρωτοπορφυρίνη (</a:t>
            </a:r>
            <a:r>
              <a:rPr lang="en-US" dirty="0" err="1"/>
              <a:t>Protoporphyrin</a:t>
            </a:r>
            <a:r>
              <a:rPr lang="en-US" dirty="0"/>
              <a:t> PROTO) </a:t>
            </a:r>
          </a:p>
          <a:p>
            <a:pPr marL="0" indent="0">
              <a:buNone/>
            </a:pPr>
            <a:r>
              <a:rPr lang="el-GR" dirty="0" smtClean="0"/>
              <a:t>    Ουροπορφυρίνη </a:t>
            </a:r>
            <a:r>
              <a:rPr lang="el-GR" dirty="0"/>
              <a:t>(</a:t>
            </a:r>
            <a:r>
              <a:rPr lang="en-US" dirty="0" err="1"/>
              <a:t>Uroporphyrin</a:t>
            </a:r>
            <a:r>
              <a:rPr lang="en-US" dirty="0"/>
              <a:t>, URO)</a:t>
            </a:r>
          </a:p>
          <a:p>
            <a:pPr marL="0" indent="0">
              <a:buNone/>
            </a:pPr>
            <a:r>
              <a:rPr lang="el-GR" dirty="0" smtClean="0"/>
              <a:t>    </a:t>
            </a:r>
            <a:r>
              <a:rPr lang="el-GR" dirty="0"/>
              <a:t>Κοπροπορφυρίνη (</a:t>
            </a:r>
            <a:r>
              <a:rPr lang="en-US" dirty="0" err="1"/>
              <a:t>Coproporphyrin</a:t>
            </a:r>
            <a:r>
              <a:rPr lang="en-US" dirty="0"/>
              <a:t>, COPRO) . </a:t>
            </a:r>
            <a:endParaRPr lang="el-GR" dirty="0"/>
          </a:p>
          <a:p>
            <a:pPr marL="0" indent="0">
              <a:buNone/>
            </a:pPr>
            <a:endParaRPr lang="el-GR" dirty="0"/>
          </a:p>
        </p:txBody>
      </p:sp>
      <p:sp>
        <p:nvSpPr>
          <p:cNvPr id="2" name="Title 1"/>
          <p:cNvSpPr>
            <a:spLocks noGrp="1"/>
          </p:cNvSpPr>
          <p:nvPr>
            <p:ph type="title"/>
          </p:nvPr>
        </p:nvSpPr>
        <p:spPr/>
        <p:txBody>
          <a:bodyPr>
            <a:normAutofit fontScale="90000"/>
          </a:bodyPr>
          <a:lstStyle/>
          <a:p>
            <a:r>
              <a:rPr lang="el-GR" dirty="0" smtClean="0"/>
              <a:t>ΠορφυρίνεΣ στον ανθρώπινο οργανισμό</a:t>
            </a:r>
            <a:endParaRPr lang="el-G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87" y="3655130"/>
            <a:ext cx="27622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478" y="3673403"/>
            <a:ext cx="2937274" cy="288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1618" y="3692148"/>
            <a:ext cx="3147860" cy="292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92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l-GR" dirty="0" smtClean="0"/>
              <a:t>Πορφυρινικός δακτύλιος συναρμοσμένος με σίδηρο</a:t>
            </a:r>
          </a:p>
          <a:p>
            <a:r>
              <a:rPr lang="el-GR" dirty="0" smtClean="0"/>
              <a:t>Αιμοσφαιρίνη, μυοσφαιρίνη και κυττοχρώματα</a:t>
            </a:r>
            <a:endParaRPr lang="en-US" dirty="0" smtClean="0"/>
          </a:p>
          <a:p>
            <a:r>
              <a:rPr lang="el-GR" dirty="0" smtClean="0"/>
              <a:t>Κεντρικό άτομο σίδηρο- </a:t>
            </a:r>
            <a:r>
              <a:rPr lang="en-US" dirty="0" smtClean="0"/>
              <a:t>Fe</a:t>
            </a:r>
            <a:r>
              <a:rPr lang="el-GR" dirty="0" smtClean="0"/>
              <a:t>, υπεύθυνη για το κόκκινο χρώμα του αίματος</a:t>
            </a:r>
            <a:endParaRPr lang="el-GR" dirty="0"/>
          </a:p>
        </p:txBody>
      </p:sp>
      <p:pic>
        <p:nvPicPr>
          <p:cNvPr id="5" name="Picture 10" descr="http://courses.cm.utexas.edu/jrobertus/ch339k/overheads-1/ch7_hem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065543" y="1719263"/>
            <a:ext cx="320391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Αιμη</a:t>
            </a:r>
            <a:endParaRPr lang="el-GR" dirty="0"/>
          </a:p>
        </p:txBody>
      </p:sp>
      <p:pic>
        <p:nvPicPr>
          <p:cNvPr id="6" name="Picture 14" descr="http://www.daviddarling.info/images/hemoglob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48064" y="1730375"/>
            <a:ext cx="3657600" cy="3127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432" y="1751012"/>
            <a:ext cx="3852863"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8763" y="2060848"/>
            <a:ext cx="3436901" cy="343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49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l-GR" dirty="0" smtClean="0"/>
              <a:t>Φωτουποδοχέας της φύσης</a:t>
            </a:r>
            <a:endParaRPr lang="en-US" dirty="0" smtClean="0"/>
          </a:p>
          <a:p>
            <a:r>
              <a:rPr lang="el-GR" dirty="0" smtClean="0"/>
              <a:t>Φωτοσυνθετικά κέντρα</a:t>
            </a:r>
          </a:p>
          <a:p>
            <a:r>
              <a:rPr lang="el-GR" dirty="0" smtClean="0"/>
              <a:t>Πορφυρινικός δακτύλιος</a:t>
            </a:r>
          </a:p>
          <a:p>
            <a:r>
              <a:rPr lang="el-GR" dirty="0" smtClean="0"/>
              <a:t>Κεντρικό άτομο μαγνήσιο- </a:t>
            </a:r>
            <a:r>
              <a:rPr lang="en-US" dirty="0" smtClean="0"/>
              <a:t>Mg</a:t>
            </a:r>
            <a:endParaRPr lang="el-GR" dirty="0"/>
          </a:p>
        </p:txBody>
      </p:sp>
      <p:sp>
        <p:nvSpPr>
          <p:cNvPr id="4" name="Title 3"/>
          <p:cNvSpPr>
            <a:spLocks noGrp="1"/>
          </p:cNvSpPr>
          <p:nvPr>
            <p:ph type="title"/>
          </p:nvPr>
        </p:nvSpPr>
        <p:spPr/>
        <p:txBody>
          <a:bodyPr/>
          <a:lstStyle/>
          <a:p>
            <a:r>
              <a:rPr lang="el-GR" dirty="0"/>
              <a:t>Χλωροφύλλη</a:t>
            </a:r>
          </a:p>
        </p:txBody>
      </p:sp>
      <p:pic>
        <p:nvPicPr>
          <p:cNvPr id="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5595" y="2522713"/>
            <a:ext cx="2923809" cy="2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334848"/>
            <a:ext cx="2952328" cy="378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29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Σύνθεση πορφυρίνηΣ</a:t>
            </a:r>
            <a:endParaRPr lang="el-GR" dirty="0"/>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3226" y="1772816"/>
            <a:ext cx="4556649"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996952"/>
            <a:ext cx="3810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21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Βιοσυνθεση πορφυρίνηΣ</a:t>
            </a:r>
            <a:endParaRPr lang="el-GR"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65273" cy="519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229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921</TotalTime>
  <Words>1822</Words>
  <Application>Microsoft Office PowerPoint</Application>
  <PresentationFormat>On-screen Show (4:3)</PresentationFormat>
  <Paragraphs>131</Paragraphs>
  <Slides>16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Grid</vt:lpstr>
      <vt:lpstr>CS ChemDraw Drawing</vt:lpstr>
      <vt:lpstr>ΠορΦΥΡΊΝΕΣ</vt:lpstr>
      <vt:lpstr>ΠορφυρίνεΣ</vt:lpstr>
      <vt:lpstr>Τι είναι οι πορφυρίνεΣ?</vt:lpstr>
      <vt:lpstr>Τα βασικά του δακτυλίου</vt:lpstr>
      <vt:lpstr>ΠορφυρίνεΣ στον ανθρώπινο οργανισμό</vt:lpstr>
      <vt:lpstr>Αιμη</vt:lpstr>
      <vt:lpstr>Χλωροφύλλη</vt:lpstr>
      <vt:lpstr>Σύνθεση πορφυρίνηΣ</vt:lpstr>
      <vt:lpstr>Βιοσυνθεση πορφυρίνηΣ</vt:lpstr>
      <vt:lpstr>ΕφαρμογέΣ </vt:lpstr>
      <vt:lpstr>Photodynamic Therapy</vt:lpstr>
      <vt:lpstr>Θεραπεία στον καρκίνο του μαστού</vt:lpstr>
      <vt:lpstr>Τρόποι αντιμετώπισης</vt:lpstr>
      <vt:lpstr>Λειτουργία</vt:lpstr>
      <vt:lpstr>Χρήση πορφυρίνηΣ</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Παναγιώτης</dc:creator>
  <cp:lastModifiedBy>Παναγιώτης</cp:lastModifiedBy>
  <cp:revision>41</cp:revision>
  <dcterms:created xsi:type="dcterms:W3CDTF">2018-04-19T13:49:33Z</dcterms:created>
  <dcterms:modified xsi:type="dcterms:W3CDTF">2018-05-07T10:15:54Z</dcterms:modified>
</cp:coreProperties>
</file>